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436" r:id="rId1"/>
    <p:sldMasterId id="2147484450" r:id="rId2"/>
    <p:sldMasterId id="2147484452" r:id="rId3"/>
  </p:sldMasterIdLst>
  <p:notesMasterIdLst>
    <p:notesMasterId r:id="rId18"/>
  </p:notesMasterIdLst>
  <p:handoutMasterIdLst>
    <p:handoutMasterId r:id="rId19"/>
  </p:handoutMasterIdLst>
  <p:sldIdLst>
    <p:sldId id="256" r:id="rId4"/>
    <p:sldId id="557" r:id="rId5"/>
    <p:sldId id="565" r:id="rId6"/>
    <p:sldId id="559" r:id="rId7"/>
    <p:sldId id="558" r:id="rId8"/>
    <p:sldId id="554" r:id="rId9"/>
    <p:sldId id="553" r:id="rId10"/>
    <p:sldId id="562" r:id="rId11"/>
    <p:sldId id="550" r:id="rId12"/>
    <p:sldId id="561" r:id="rId13"/>
    <p:sldId id="560" r:id="rId14"/>
    <p:sldId id="552" r:id="rId15"/>
    <p:sldId id="563" r:id="rId16"/>
    <p:sldId id="564" r:id="rId17"/>
  </p:sldIdLst>
  <p:sldSz cx="9144000" cy="6858000" type="screen4x3"/>
  <p:notesSz cx="6858000" cy="9144000"/>
  <p:defaultTextStyle>
    <a:defPPr>
      <a:defRPr lang="it-IT"/>
    </a:defPPr>
    <a:lvl1pPr marL="0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1pPr>
    <a:lvl2pPr marL="478928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2pPr>
    <a:lvl3pPr marL="957856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3pPr>
    <a:lvl4pPr marL="1436784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4pPr>
    <a:lvl5pPr marL="1915712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5pPr>
    <a:lvl6pPr marL="2394640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6pPr>
    <a:lvl7pPr marL="2873567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7pPr>
    <a:lvl8pPr marL="3352496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8pPr>
    <a:lvl9pPr marL="3831423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outline"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2600"/>
    <a:srgbClr val="92D050"/>
    <a:srgbClr val="FF7600"/>
    <a:srgbClr val="76D6FF"/>
    <a:srgbClr val="FF9300"/>
    <a:srgbClr val="607D8B"/>
    <a:srgbClr val="945200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67" autoAdjust="0"/>
    <p:restoredTop sz="94803" autoAdjust="0"/>
  </p:normalViewPr>
  <p:slideViewPr>
    <p:cSldViewPr snapToGrid="0" snapToObjects="1">
      <p:cViewPr varScale="1">
        <p:scale>
          <a:sx n="85" d="100"/>
          <a:sy n="85" d="100"/>
        </p:scale>
        <p:origin x="1188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54007-042D-B74C-B600-E65703EE92FA}" type="datetime1">
              <a:rPr lang="it-IT" smtClean="0"/>
              <a:pPr/>
              <a:t>22/06/2021</a:t>
            </a:fld>
            <a:endParaRPr lang="en-GB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12072-9809-3B43-88E9-4578524D92CD}" type="slidenum">
              <a:rPr lang="en-GB" smtClean="0"/>
              <a:pPr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537329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eg>
</file>

<file path=ppt/media/image20.png>
</file>

<file path=ppt/media/image21.png>
</file>

<file path=ppt/media/image22.gif>
</file>

<file path=ppt/media/image23.jpg>
</file>

<file path=ppt/media/image24.jpg>
</file>

<file path=ppt/media/image3.jpeg>
</file>

<file path=ppt/media/image4.jp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BC7A6E-8A0F-6045-894B-85D75C45CD11}" type="datetime1">
              <a:rPr lang="it-IT" smtClean="0"/>
              <a:pPr/>
              <a:t>22/06/2021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20F652-032C-1B4C-B2A5-FF8B5B286FDE}" type="slidenum">
              <a:rPr lang="en-GB" smtClean="0"/>
              <a:pPr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1781637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1pPr>
    <a:lvl2pPr marL="478928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2pPr>
    <a:lvl3pPr marL="957856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3pPr>
    <a:lvl4pPr marL="1436784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4pPr>
    <a:lvl5pPr marL="1915712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5pPr>
    <a:lvl6pPr marL="2394640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6pPr>
    <a:lvl7pPr marL="2873567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7pPr>
    <a:lvl8pPr marL="3352496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8pPr>
    <a:lvl9pPr marL="3831423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20F652-032C-1B4C-B2A5-FF8B5B286FDE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863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20F652-032C-1B4C-B2A5-FF8B5B286FDE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86659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20F652-032C-1B4C-B2A5-FF8B5B286FDE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7329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tangolo 18">
            <a:extLst>
              <a:ext uri="{FF2B5EF4-FFF2-40B4-BE49-F238E27FC236}">
                <a16:creationId xmlns:a16="http://schemas.microsoft.com/office/drawing/2014/main" id="{C811A7E1-25D3-5B49-A0EB-0F7EF6FA4C86}"/>
              </a:ext>
            </a:extLst>
          </p:cNvPr>
          <p:cNvSpPr/>
          <p:nvPr userDrawn="1"/>
        </p:nvSpPr>
        <p:spPr>
          <a:xfrm>
            <a:off x="0" y="6569242"/>
            <a:ext cx="9144001" cy="2887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" y="2980462"/>
            <a:ext cx="9144001" cy="667512"/>
          </a:xfrm>
          <a:solidFill>
            <a:schemeClr val="bg1">
              <a:lumMod val="95000"/>
            </a:schemeClr>
          </a:solidFill>
          <a:effectLst/>
        </p:spPr>
        <p:txBody>
          <a:bodyPr vert="horz" lIns="130055" tIns="65028" rIns="130055" bIns="65028" rtlCol="0">
            <a:noAutofit/>
            <a:scene3d>
              <a:camera prst="orthographicFront"/>
              <a:lightRig rig="threePt" dir="t"/>
            </a:scene3d>
            <a:sp3d/>
          </a:bodyPr>
          <a:lstStyle>
            <a:lvl1pPr marL="0" indent="0" algn="ctr" defTabSz="843858" rtl="0" eaLnBrk="1" latinLnBrk="0" hangingPunct="1">
              <a:spcBef>
                <a:spcPts val="0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pitchFamily="18" charset="2"/>
              <a:buNone/>
              <a:defRPr sz="3600" b="0" i="0" kern="12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21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3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5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77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09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1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35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54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</a:t>
            </a:r>
            <a:endParaRPr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456FA37-7417-1949-AE60-D0DC0C1E73CC}"/>
              </a:ext>
            </a:extLst>
          </p:cNvPr>
          <p:cNvSpPr txBox="1"/>
          <p:nvPr userDrawn="1"/>
        </p:nvSpPr>
        <p:spPr>
          <a:xfrm>
            <a:off x="0" y="6544344"/>
            <a:ext cx="5883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789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600" b="0" i="0" kern="12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Laboratorio </a:t>
            </a:r>
            <a:r>
              <a:rPr lang="it-IT" sz="1600" b="0" i="0" kern="1200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IoT@UniMiB</a:t>
            </a:r>
            <a:endParaRPr lang="it-IT" sz="1600" b="0" i="0" kern="12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540" y="416861"/>
            <a:ext cx="3840480" cy="1994647"/>
          </a:xfrm>
        </p:spPr>
        <p:txBody>
          <a:bodyPr anchor="b"/>
          <a:lstStyle>
            <a:lvl1pPr algn="ctr">
              <a:defRPr sz="4087" b="0"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7540" y="2438400"/>
            <a:ext cx="3840480" cy="3316942"/>
          </a:xfrm>
        </p:spPr>
        <p:txBody>
          <a:bodyPr>
            <a:normAutofit/>
          </a:bodyPr>
          <a:lstStyle>
            <a:lvl1pPr marL="0" indent="0" algn="ctr">
              <a:buNone/>
              <a:defRPr sz="1557"/>
            </a:lvl1pPr>
            <a:lvl2pPr marL="421930" indent="0">
              <a:buNone/>
              <a:defRPr sz="1103"/>
            </a:lvl2pPr>
            <a:lvl3pPr marL="843858" indent="0">
              <a:buNone/>
              <a:defRPr sz="908"/>
            </a:lvl3pPr>
            <a:lvl4pPr marL="1265788" indent="0">
              <a:buNone/>
              <a:defRPr sz="844"/>
            </a:lvl4pPr>
            <a:lvl5pPr marL="1687718" indent="0">
              <a:buNone/>
              <a:defRPr sz="844"/>
            </a:lvl5pPr>
            <a:lvl6pPr marL="2109647" indent="0">
              <a:buNone/>
              <a:defRPr sz="844"/>
            </a:lvl6pPr>
            <a:lvl7pPr marL="2531576" indent="0">
              <a:buNone/>
              <a:defRPr sz="844"/>
            </a:lvl7pPr>
            <a:lvl8pPr marL="2953506" indent="0">
              <a:buNone/>
              <a:defRPr sz="844"/>
            </a:lvl8pPr>
            <a:lvl9pPr marL="3375434" indent="0">
              <a:buNone/>
              <a:defRPr sz="844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4805046" y="430307"/>
            <a:ext cx="3840480" cy="5432612"/>
          </a:xfrm>
          <a:solidFill>
            <a:schemeClr val="bg1">
              <a:lumMod val="8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76200" dist="12700" dir="5400000" sx="100500" sy="100500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extrusionH="50800">
            <a:extrusionClr>
              <a:schemeClr val="tx1"/>
            </a:extrusionClr>
            <a:contourClr>
              <a:schemeClr val="tx1"/>
            </a:contourClr>
          </a:sp3d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accent2">
                  <a:lumMod val="50000"/>
                  <a:lumOff val="50000"/>
                </a:schemeClr>
              </a:buClr>
              <a:buSzPct val="75000"/>
              <a:buFont typeface="Wingdings 2" pitchFamily="18" charset="2"/>
              <a:buNone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21930" indent="0">
              <a:buNone/>
              <a:defRPr sz="2596"/>
            </a:lvl2pPr>
            <a:lvl3pPr marL="843858" indent="0">
              <a:buNone/>
              <a:defRPr sz="2206"/>
            </a:lvl3pPr>
            <a:lvl4pPr marL="1265788" indent="0">
              <a:buNone/>
              <a:defRPr sz="1817"/>
            </a:lvl4pPr>
            <a:lvl5pPr marL="1687718" indent="0">
              <a:buNone/>
              <a:defRPr sz="1817"/>
            </a:lvl5pPr>
            <a:lvl6pPr marL="2109647" indent="0">
              <a:buNone/>
              <a:defRPr sz="1817"/>
            </a:lvl6pPr>
            <a:lvl7pPr marL="2531576" indent="0">
              <a:buNone/>
              <a:defRPr sz="1817"/>
            </a:lvl7pPr>
            <a:lvl8pPr marL="2953506" indent="0">
              <a:buNone/>
              <a:defRPr sz="1817"/>
            </a:lvl8pPr>
            <a:lvl9pPr marL="3375434" indent="0">
              <a:buNone/>
              <a:defRPr sz="1817"/>
            </a:lvl9pPr>
          </a:lstStyle>
          <a:p>
            <a:r>
              <a:rPr lang="it-IT"/>
              <a:t>Fare clic sull'icona per inserire un'immagine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61411" y="417513"/>
            <a:ext cx="1600200" cy="5708650"/>
          </a:xfrm>
        </p:spPr>
        <p:txBody>
          <a:bodyPr vert="eaVert"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1175" y="417513"/>
            <a:ext cx="6499225" cy="570865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rmula di chius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marL="0" algn="l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/>
              <a:t>dfdfgdgdf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vert="horz" lIns="130055" tIns="65028" rIns="130055" bIns="65028" rtlCol="0" anchor="ctr"/>
          <a:lstStyle>
            <a:lvl1pPr marL="0" algn="ct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vert="horz" lIns="130055" tIns="65028" rIns="130055" bIns="65028" rtlCol="0" anchor="ctr"/>
          <a:lstStyle>
            <a:lvl1pPr marL="0" algn="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48" y="1371600"/>
            <a:ext cx="8147304" cy="1344168"/>
          </a:xfrm>
        </p:spPr>
        <p:txBody>
          <a:bodyPr vert="horz" lIns="130055" tIns="65028" rIns="130055" bIns="65028" rtlCol="0" anchor="b" anchorCtr="0">
            <a:normAutofit/>
            <a:scene3d>
              <a:camera prst="orthographicFront"/>
              <a:lightRig rig="threePt" dir="t">
                <a:rot lat="0" lon="0" rev="10800000"/>
              </a:lightRig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algn="ctr" defTabSz="843858" rtl="0" eaLnBrk="1" latinLnBrk="0" hangingPunct="1">
              <a:lnSpc>
                <a:spcPts val="5906"/>
              </a:lnSpc>
              <a:spcBef>
                <a:spcPct val="0"/>
              </a:spcBef>
              <a:buNone/>
              <a:defRPr sz="5516" kern="1200">
                <a:solidFill>
                  <a:schemeClr val="bg1"/>
                </a:solidFill>
                <a:effectLst>
                  <a:outerShdw blurRad="25400" dist="19050" dir="4200000" algn="ctr" rotWithShape="0">
                    <a:schemeClr val="tx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48" y="2715768"/>
            <a:ext cx="8147304" cy="667512"/>
          </a:xfrm>
        </p:spPr>
        <p:txBody>
          <a:bodyPr vert="horz" lIns="130055" tIns="65028" rIns="130055" bIns="65028" rtlCol="0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marL="0" indent="0" algn="ctr" defTabSz="843858" rtl="0" eaLnBrk="1" latinLnBrk="0" hangingPunct="1">
              <a:spcBef>
                <a:spcPts val="0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pitchFamily="18" charset="2"/>
              <a:buNone/>
              <a:defRPr sz="2011" b="0" kern="1200" baseline="0">
                <a:solidFill>
                  <a:schemeClr val="bg1"/>
                </a:solidFill>
                <a:effectLst>
                  <a:outerShdw blurRad="25400" dist="254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21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3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5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77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09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1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35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54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vert="horz" lIns="130055" tIns="65028" rIns="130055" bIns="65028" rtlCol="0" anchor="ctr"/>
          <a:lstStyle>
            <a:lvl1pPr marL="0" algn="l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25400" dist="12700" dir="4200000" algn="ctr" rotWithShape="0">
                    <a:prstClr val="white">
                      <a:alpha val="40000"/>
                    </a:prstClr>
                  </a:outerShdw>
                </a:effectLst>
              </a:rPr>
              <a:t>dfdfgdgdf</a:t>
            </a:r>
            <a:endParaRPr lang="en-US">
              <a:solidFill>
                <a:prstClr val="black">
                  <a:lumMod val="75000"/>
                  <a:lumOff val="25000"/>
                </a:prstClr>
              </a:solidFill>
              <a:effectLst>
                <a:outerShdw blurRad="25400" dist="12700" dir="4200000" algn="ctr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vert="horz" lIns="130055" tIns="65028" rIns="130055" bIns="65028" rtlCol="0" anchor="ctr"/>
          <a:lstStyle>
            <a:lvl1pPr marL="0" algn="ct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25400" dist="12700" dir="4200000" algn="ctr" rotWithShape="0">
                    <a:prstClr val="white">
                      <a:alpha val="40000"/>
                    </a:prstClr>
                  </a:outerShdw>
                </a:effectLst>
              </a:rPr>
              <a:t>Informatica Applicata</a:t>
            </a:r>
            <a:endParaRPr lang="en-US">
              <a:solidFill>
                <a:prstClr val="black">
                  <a:lumMod val="75000"/>
                  <a:lumOff val="25000"/>
                </a:prstClr>
              </a:solidFill>
              <a:effectLst>
                <a:outerShdw blurRad="25400" dist="12700" dir="4200000" algn="ctr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130055" tIns="65028" rIns="130055" bIns="65028" rtlCol="0" anchor="ctr"/>
          <a:lstStyle>
            <a:lvl1pPr marL="0" algn="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69E29E33-B620-47F9-BB04-8846C2A5AFCC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25400" dist="12700" dir="4200000" algn="ctr" rotWithShape="0">
                    <a:prstClr val="white">
                      <a:alpha val="40000"/>
                    </a:prstClr>
                  </a:outerShdw>
                </a:effectLst>
              </a:rPr>
              <a:pPr/>
              <a:t>‹N›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effectLst>
                <a:outerShdw blurRad="25400" dist="12700" dir="4200000" algn="ctr" rotWithShape="0">
                  <a:prstClr val="white">
                    <a:alpha val="40000"/>
                  </a:prstClr>
                </a:outerShdw>
              </a:effectLst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>
                <a:solidFill>
                  <a:prstClr val="black"/>
                </a:solidFill>
              </a:rPr>
              <a:t>dfdfgdgdf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</a:rPr>
              <a:t>Informatica Applicata</a:t>
            </a:r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‹N›</a:t>
            </a:fld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43824BD5-74F8-0346-9BA8-AD245096F01B}"/>
              </a:ext>
            </a:extLst>
          </p:cNvPr>
          <p:cNvSpPr/>
          <p:nvPr userDrawn="1"/>
        </p:nvSpPr>
        <p:spPr>
          <a:xfrm>
            <a:off x="1" y="1"/>
            <a:ext cx="9142883" cy="91150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F2F45A1-ECBD-4042-A12C-BF6010FB30B8}"/>
              </a:ext>
            </a:extLst>
          </p:cNvPr>
          <p:cNvSpPr/>
          <p:nvPr userDrawn="1"/>
        </p:nvSpPr>
        <p:spPr>
          <a:xfrm>
            <a:off x="0" y="6569242"/>
            <a:ext cx="9144001" cy="2887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48"/>
            <a:ext cx="9142883" cy="667190"/>
          </a:xfrm>
        </p:spPr>
        <p:txBody>
          <a:bodyPr/>
          <a:lstStyle>
            <a:lvl1pPr>
              <a:defRPr b="0" i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 dirty="0"/>
              <a:t>Fare clic per modificare stile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40052"/>
            <a:ext cx="9143999" cy="5428241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2832" y="6627478"/>
            <a:ext cx="641664" cy="224557"/>
          </a:xfrm>
        </p:spPr>
        <p:txBody>
          <a:bodyPr/>
          <a:lstStyle>
            <a:lvl1pPr>
              <a:defRPr lang="en-GB" sz="1000" b="0" i="0" kern="1200" smtClean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389832E7-CD1C-8649-98ED-2ABDE863B9F8}" type="slidenum">
              <a:rPr lang="it-IT" smtClean="0"/>
              <a:pPr/>
              <a:t>‹N›</a:t>
            </a:fld>
            <a:endParaRPr lang="it-IT" dirty="0" err="1"/>
          </a:p>
        </p:txBody>
      </p: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373F9A49-B784-0848-AC8E-0C277F0894E2}"/>
              </a:ext>
            </a:extLst>
          </p:cNvPr>
          <p:cNvGrpSpPr/>
          <p:nvPr userDrawn="1"/>
        </p:nvGrpSpPr>
        <p:grpSpPr>
          <a:xfrm>
            <a:off x="0" y="887550"/>
            <a:ext cx="9142884" cy="25304"/>
            <a:chOff x="0" y="1323762"/>
            <a:chExt cx="13001626" cy="45719"/>
          </a:xfrm>
        </p:grpSpPr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512D2EF4-69A8-4640-BD8E-B1431CF1B916}"/>
                </a:ext>
              </a:extLst>
            </p:cNvPr>
            <p:cNvSpPr/>
            <p:nvPr/>
          </p:nvSpPr>
          <p:spPr>
            <a:xfrm>
              <a:off x="3565462" y="1323762"/>
              <a:ext cx="9436164" cy="45719"/>
            </a:xfrm>
            <a:prstGeom prst="rect">
              <a:avLst/>
            </a:prstGeom>
            <a:solidFill>
              <a:srgbClr val="607D8B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Rettangolo 18">
              <a:extLst>
                <a:ext uri="{FF2B5EF4-FFF2-40B4-BE49-F238E27FC236}">
                  <a16:creationId xmlns:a16="http://schemas.microsoft.com/office/drawing/2014/main" id="{8E5CD1FB-710F-CB4A-A28C-570AA0C74A0F}"/>
                </a:ext>
              </a:extLst>
            </p:cNvPr>
            <p:cNvSpPr/>
            <p:nvPr/>
          </p:nvSpPr>
          <p:spPr>
            <a:xfrm>
              <a:off x="3120479" y="1323762"/>
              <a:ext cx="450000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CDC31BD8-E483-2C4C-8AF3-43D7EEA39EC6}"/>
                </a:ext>
              </a:extLst>
            </p:cNvPr>
            <p:cNvSpPr/>
            <p:nvPr/>
          </p:nvSpPr>
          <p:spPr>
            <a:xfrm>
              <a:off x="2244982" y="1323762"/>
              <a:ext cx="450000" cy="45719"/>
            </a:xfrm>
            <a:prstGeom prst="rect">
              <a:avLst/>
            </a:prstGeom>
            <a:solidFill>
              <a:srgbClr val="FF2600">
                <a:alpha val="78824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Rettangolo 20">
              <a:extLst>
                <a:ext uri="{FF2B5EF4-FFF2-40B4-BE49-F238E27FC236}">
                  <a16:creationId xmlns:a16="http://schemas.microsoft.com/office/drawing/2014/main" id="{67A41DEB-B10F-EE48-A27C-779966060F25}"/>
                </a:ext>
              </a:extLst>
            </p:cNvPr>
            <p:cNvSpPr/>
            <p:nvPr/>
          </p:nvSpPr>
          <p:spPr>
            <a:xfrm>
              <a:off x="1800000" y="1323762"/>
              <a:ext cx="450000" cy="45719"/>
            </a:xfrm>
            <a:prstGeom prst="rect">
              <a:avLst/>
            </a:prstGeom>
            <a:solidFill>
              <a:srgbClr val="FF93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ttangolo 21">
              <a:extLst>
                <a:ext uri="{FF2B5EF4-FFF2-40B4-BE49-F238E27FC236}">
                  <a16:creationId xmlns:a16="http://schemas.microsoft.com/office/drawing/2014/main" id="{BF9957BA-4D65-444D-AA32-5623D566BB67}"/>
                </a:ext>
              </a:extLst>
            </p:cNvPr>
            <p:cNvSpPr/>
            <p:nvPr/>
          </p:nvSpPr>
          <p:spPr>
            <a:xfrm>
              <a:off x="1350000" y="1323762"/>
              <a:ext cx="450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ttangolo 22">
              <a:extLst>
                <a:ext uri="{FF2B5EF4-FFF2-40B4-BE49-F238E27FC236}">
                  <a16:creationId xmlns:a16="http://schemas.microsoft.com/office/drawing/2014/main" id="{0CC6A260-04F4-8B4F-8BED-50D674F72E3F}"/>
                </a:ext>
              </a:extLst>
            </p:cNvPr>
            <p:cNvSpPr/>
            <p:nvPr/>
          </p:nvSpPr>
          <p:spPr>
            <a:xfrm>
              <a:off x="900000" y="1323762"/>
              <a:ext cx="450000" cy="457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Rettangolo 23">
              <a:extLst>
                <a:ext uri="{FF2B5EF4-FFF2-40B4-BE49-F238E27FC236}">
                  <a16:creationId xmlns:a16="http://schemas.microsoft.com/office/drawing/2014/main" id="{1E0A278C-308C-034E-89FE-ECA8B4AF971C}"/>
                </a:ext>
              </a:extLst>
            </p:cNvPr>
            <p:cNvSpPr/>
            <p:nvPr/>
          </p:nvSpPr>
          <p:spPr>
            <a:xfrm>
              <a:off x="450000" y="1323762"/>
              <a:ext cx="450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Rettangolo 24">
              <a:extLst>
                <a:ext uri="{FF2B5EF4-FFF2-40B4-BE49-F238E27FC236}">
                  <a16:creationId xmlns:a16="http://schemas.microsoft.com/office/drawing/2014/main" id="{FA9A6550-217C-3A46-84FA-27D859858499}"/>
                </a:ext>
              </a:extLst>
            </p:cNvPr>
            <p:cNvSpPr/>
            <p:nvPr/>
          </p:nvSpPr>
          <p:spPr>
            <a:xfrm>
              <a:off x="0" y="1323762"/>
              <a:ext cx="450000" cy="45719"/>
            </a:xfrm>
            <a:prstGeom prst="rect">
              <a:avLst/>
            </a:prstGeom>
            <a:solidFill>
              <a:srgbClr val="76D6FF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Rettangolo 25">
              <a:extLst>
                <a:ext uri="{FF2B5EF4-FFF2-40B4-BE49-F238E27FC236}">
                  <a16:creationId xmlns:a16="http://schemas.microsoft.com/office/drawing/2014/main" id="{65804A6A-D33B-8248-AE60-F25B24B47E0C}"/>
                </a:ext>
              </a:extLst>
            </p:cNvPr>
            <p:cNvSpPr/>
            <p:nvPr/>
          </p:nvSpPr>
          <p:spPr>
            <a:xfrm>
              <a:off x="2689964" y="1323762"/>
              <a:ext cx="450000" cy="45719"/>
            </a:xfrm>
            <a:prstGeom prst="rect">
              <a:avLst/>
            </a:prstGeom>
            <a:solidFill>
              <a:srgbClr val="945200">
                <a:alpha val="92941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1" name="Segnaposto contenuto 30">
            <a:extLst>
              <a:ext uri="{FF2B5EF4-FFF2-40B4-BE49-F238E27FC236}">
                <a16:creationId xmlns:a16="http://schemas.microsoft.com/office/drawing/2014/main" id="{FC58345A-7B2F-764E-BAAB-B86F6A00E8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-1" y="562107"/>
            <a:ext cx="9144001" cy="325443"/>
          </a:xfrm>
        </p:spPr>
        <p:txBody>
          <a:bodyPr>
            <a:noAutofit/>
          </a:bodyPr>
          <a:lstStyle>
            <a:lvl1pPr marL="0" indent="0">
              <a:buNone/>
              <a:defRPr sz="1687" b="0" i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 dirty="0"/>
              <a:t>Modifica gli stili del testo dello </a:t>
            </a:r>
            <a:r>
              <a:rPr lang="it-IT" dirty="0" err="1"/>
              <a:t>schemalivello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649237"/>
            <a:ext cx="3652267" cy="128767"/>
          </a:xfrm>
        </p:spPr>
        <p:txBody>
          <a:bodyPr/>
          <a:lstStyle>
            <a:lvl1pPr>
              <a:defRPr lang="it-IT" sz="1000" b="0" i="0" kern="1200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it-IT" dirty="0"/>
              <a:t>Team </a:t>
            </a:r>
            <a:r>
              <a:rPr lang="it-IT" dirty="0" err="1"/>
              <a:t>xxxx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apositiva titolo con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476" y="4343400"/>
            <a:ext cx="8147049" cy="1346013"/>
          </a:xfrm>
        </p:spPr>
        <p:txBody>
          <a:bodyPr>
            <a:normAutofit/>
            <a:scene3d>
              <a:camera prst="orthographicFront"/>
              <a:lightRig rig="threePt" dir="t">
                <a:rot lat="0" lon="0" rev="10800000"/>
              </a:lightRig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>
              <a:lnSpc>
                <a:spcPts val="5906"/>
              </a:lnSpc>
              <a:defRPr sz="5516">
                <a:solidFill>
                  <a:schemeClr val="bg1"/>
                </a:solidFill>
                <a:effectLst>
                  <a:outerShdw blurRad="25400" dist="1905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476" y="5688107"/>
            <a:ext cx="8147050" cy="663387"/>
          </a:xfrm>
        </p:spPr>
        <p:txBody>
          <a:bodyPr>
            <a:scene3d>
              <a:camera prst="orthographicFront"/>
              <a:lightRig rig="threePt" dir="t"/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marL="0" indent="0" algn="ctr">
              <a:spcBef>
                <a:spcPts val="0"/>
              </a:spcBef>
              <a:buNone/>
              <a:defRPr b="0" baseline="0">
                <a:solidFill>
                  <a:schemeClr val="bg1"/>
                </a:solidFill>
                <a:effectLst>
                  <a:outerShdw blurRad="25400" dist="254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  <a:lvl2pPr marL="421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3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5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77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09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1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35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54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t-IT"/>
              <a:t>dfdfgdgdf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1981200" y="685800"/>
            <a:ext cx="5181600" cy="3352800"/>
          </a:xfrm>
          <a:solidFill>
            <a:schemeClr val="tx1">
              <a:lumMod val="75000"/>
            </a:schemeClr>
          </a:solidFill>
          <a:ln w="127000" cap="sq">
            <a:solidFill>
              <a:schemeClr val="tx1"/>
            </a:solidFill>
            <a:miter lim="800000"/>
          </a:ln>
          <a:effectLst>
            <a:outerShdw blurRad="63500" sx="101000" sy="101000" algn="ctr" rotWithShape="0">
              <a:schemeClr val="bg2">
                <a:lumMod val="20000"/>
                <a:lumOff val="80000"/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9000000"/>
            </a:lightRig>
          </a:scene3d>
          <a:sp3d prstMaterial="matte">
            <a:bevelT w="12700" prst="relaxedInset"/>
            <a:bevelB w="38100" h="127000" prst="relaxedInset"/>
            <a:extrusionClr>
              <a:schemeClr val="tx1"/>
            </a:extrusionClr>
            <a:contourClr>
              <a:schemeClr val="tx1"/>
            </a:contourClr>
          </a:sp3d>
        </p:spPr>
        <p:txBody>
          <a:bodyPr/>
          <a:lstStyle>
            <a:lvl1pPr>
              <a:buNone/>
              <a:defRPr/>
            </a:lvl1pPr>
          </a:lstStyle>
          <a:p>
            <a:r>
              <a:rPr lang="it-IT"/>
              <a:t>Fare clic sull'icona per inserire un'immagine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6" y="1774827"/>
            <a:ext cx="8147050" cy="1873250"/>
          </a:xfrm>
        </p:spPr>
        <p:txBody>
          <a:bodyPr anchor="b" anchorCtr="0"/>
          <a:lstStyle>
            <a:lvl1pPr algn="ctr">
              <a:defRPr sz="5516" b="0" cap="none" baseline="0"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6" y="3654521"/>
            <a:ext cx="8147050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201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21930" indent="0">
              <a:buNone/>
              <a:defRPr sz="1687">
                <a:solidFill>
                  <a:schemeClr val="tx1">
                    <a:tint val="75000"/>
                  </a:schemeClr>
                </a:solidFill>
              </a:defRPr>
            </a:lvl2pPr>
            <a:lvl3pPr marL="843858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3pPr>
            <a:lvl4pPr marL="1265788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4pPr>
            <a:lvl5pPr marL="1687718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5pPr>
            <a:lvl6pPr marL="2109647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6pPr>
            <a:lvl7pPr marL="2531576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7pPr>
            <a:lvl8pPr marL="2953506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8pPr>
            <a:lvl9pPr marL="3375434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5" y="94130"/>
            <a:ext cx="8147051" cy="1452283"/>
          </a:xfrm>
        </p:spPr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475" y="1762125"/>
            <a:ext cx="3840480" cy="436403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687"/>
            </a:lvl6pPr>
            <a:lvl7pPr>
              <a:defRPr sz="1687"/>
            </a:lvl7pPr>
            <a:lvl8pPr>
              <a:defRPr sz="1687"/>
            </a:lvl8pPr>
            <a:lvl9pPr>
              <a:defRPr sz="168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5046" y="1762125"/>
            <a:ext cx="3840480" cy="436403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687"/>
            </a:lvl6pPr>
            <a:lvl7pPr>
              <a:defRPr sz="1687"/>
            </a:lvl7pPr>
            <a:lvl8pPr>
              <a:defRPr sz="1687"/>
            </a:lvl8pPr>
            <a:lvl9pPr>
              <a:defRPr sz="168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5" y="94130"/>
            <a:ext cx="8147051" cy="1452283"/>
          </a:xfrm>
        </p:spPr>
        <p:txBody>
          <a:bodyPr/>
          <a:lstStyle>
            <a:lvl1pPr>
              <a:defRPr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1550895"/>
            <a:ext cx="3840480" cy="7159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None/>
              <a:defRPr sz="2206" b="0"/>
            </a:lvl1pPr>
            <a:lvl2pPr marL="421930" indent="0">
              <a:buNone/>
              <a:defRPr sz="1817" b="1"/>
            </a:lvl2pPr>
            <a:lvl3pPr marL="843858" indent="0">
              <a:buNone/>
              <a:defRPr sz="1687" b="1"/>
            </a:lvl3pPr>
            <a:lvl4pPr marL="1265788" indent="0">
              <a:buNone/>
              <a:defRPr sz="1493" b="1"/>
            </a:lvl4pPr>
            <a:lvl5pPr marL="1687718" indent="0">
              <a:buNone/>
              <a:defRPr sz="1493" b="1"/>
            </a:lvl5pPr>
            <a:lvl6pPr marL="2109647" indent="0">
              <a:buNone/>
              <a:defRPr sz="1493" b="1"/>
            </a:lvl6pPr>
            <a:lvl7pPr marL="2531576" indent="0">
              <a:buNone/>
              <a:defRPr sz="1493" b="1"/>
            </a:lvl7pPr>
            <a:lvl8pPr marL="2953506" indent="0">
              <a:buNone/>
              <a:defRPr sz="1493" b="1"/>
            </a:lvl8pPr>
            <a:lvl9pPr marL="3375434" indent="0">
              <a:buNone/>
              <a:defRPr sz="149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475" y="2541494"/>
            <a:ext cx="3840480" cy="358466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493"/>
            </a:lvl6pPr>
            <a:lvl7pPr>
              <a:defRPr sz="1493"/>
            </a:lvl7pPr>
            <a:lvl8pPr>
              <a:defRPr sz="1493"/>
            </a:lvl8pPr>
            <a:lvl9pPr>
              <a:defRPr sz="1493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5046" y="1550895"/>
            <a:ext cx="3840480" cy="7159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None/>
              <a:defRPr sz="2206" b="0"/>
            </a:lvl1pPr>
            <a:lvl2pPr marL="421930" indent="0">
              <a:buNone/>
              <a:defRPr sz="1817" b="1"/>
            </a:lvl2pPr>
            <a:lvl3pPr marL="843858" indent="0">
              <a:buNone/>
              <a:defRPr sz="1687" b="1"/>
            </a:lvl3pPr>
            <a:lvl4pPr marL="1265788" indent="0">
              <a:buNone/>
              <a:defRPr sz="1493" b="1"/>
            </a:lvl4pPr>
            <a:lvl5pPr marL="1687718" indent="0">
              <a:buNone/>
              <a:defRPr sz="1493" b="1"/>
            </a:lvl5pPr>
            <a:lvl6pPr marL="2109647" indent="0">
              <a:buNone/>
              <a:defRPr sz="1493" b="1"/>
            </a:lvl6pPr>
            <a:lvl7pPr marL="2531576" indent="0">
              <a:buNone/>
              <a:defRPr sz="1493" b="1"/>
            </a:lvl7pPr>
            <a:lvl8pPr marL="2953506" indent="0">
              <a:buNone/>
              <a:defRPr sz="1493" b="1"/>
            </a:lvl8pPr>
            <a:lvl9pPr marL="3375434" indent="0">
              <a:buNone/>
              <a:defRPr sz="149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5046" y="2541494"/>
            <a:ext cx="3840480" cy="358466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493"/>
            </a:lvl6pPr>
            <a:lvl7pPr>
              <a:defRPr sz="1493"/>
            </a:lvl7pPr>
            <a:lvl8pPr>
              <a:defRPr sz="1493"/>
            </a:lvl8pPr>
            <a:lvl9pPr>
              <a:defRPr sz="1493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  <p:cxnSp>
        <p:nvCxnSpPr>
          <p:cNvPr id="11" name="Straight Connector 10"/>
          <p:cNvCxnSpPr/>
          <p:nvPr/>
        </p:nvCxnSpPr>
        <p:spPr>
          <a:xfrm>
            <a:off x="502920" y="2353236"/>
            <a:ext cx="3840480" cy="1588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805046" y="2353236"/>
            <a:ext cx="3840480" cy="1588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540" y="416861"/>
            <a:ext cx="3840480" cy="1994647"/>
          </a:xfrm>
        </p:spPr>
        <p:txBody>
          <a:bodyPr anchor="b"/>
          <a:lstStyle>
            <a:lvl1pPr algn="ctr">
              <a:defRPr sz="4087" b="0"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2532" y="403414"/>
            <a:ext cx="3840480" cy="5722751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817"/>
            </a:lvl2pPr>
            <a:lvl3pPr>
              <a:defRPr sz="1817"/>
            </a:lvl3pPr>
            <a:lvl4pPr>
              <a:defRPr sz="1817"/>
            </a:lvl4pPr>
            <a:lvl5pPr>
              <a:defRPr sz="1817"/>
            </a:lvl5pPr>
            <a:lvl6pPr>
              <a:defRPr sz="1817"/>
            </a:lvl6pPr>
            <a:lvl7pPr>
              <a:defRPr sz="1817"/>
            </a:lvl7pPr>
            <a:lvl8pPr>
              <a:defRPr sz="1817"/>
            </a:lvl8pPr>
            <a:lvl9pPr>
              <a:defRPr sz="181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7540" y="2438400"/>
            <a:ext cx="3840480" cy="3316942"/>
          </a:xfrm>
        </p:spPr>
        <p:txBody>
          <a:bodyPr>
            <a:normAutofit/>
          </a:bodyPr>
          <a:lstStyle>
            <a:lvl1pPr marL="0" indent="0" algn="ctr">
              <a:buNone/>
              <a:defRPr sz="1557"/>
            </a:lvl1pPr>
            <a:lvl2pPr marL="421930" indent="0">
              <a:buNone/>
              <a:defRPr sz="1103"/>
            </a:lvl2pPr>
            <a:lvl3pPr marL="843858" indent="0">
              <a:buNone/>
              <a:defRPr sz="908"/>
            </a:lvl3pPr>
            <a:lvl4pPr marL="1265788" indent="0">
              <a:buNone/>
              <a:defRPr sz="844"/>
            </a:lvl4pPr>
            <a:lvl5pPr marL="1687718" indent="0">
              <a:buNone/>
              <a:defRPr sz="844"/>
            </a:lvl5pPr>
            <a:lvl6pPr marL="2109647" indent="0">
              <a:buNone/>
              <a:defRPr sz="844"/>
            </a:lvl6pPr>
            <a:lvl7pPr marL="2531576" indent="0">
              <a:buNone/>
              <a:defRPr sz="844"/>
            </a:lvl7pPr>
            <a:lvl8pPr marL="2953506" indent="0">
              <a:buNone/>
              <a:defRPr sz="844"/>
            </a:lvl8pPr>
            <a:lvl9pPr marL="3375434" indent="0">
              <a:buNone/>
              <a:defRPr sz="844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‹N›</a:t>
            </a:fld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1643" y="215358"/>
            <a:ext cx="8147051" cy="521764"/>
          </a:xfrm>
          <a:prstGeom prst="rect">
            <a:avLst/>
          </a:prstGeom>
        </p:spPr>
        <p:txBody>
          <a:bodyPr vert="horz" lIns="130055" tIns="65028" rIns="130055" bIns="65028" rtlCol="0" anchor="b" anchorCtr="0">
            <a:noAutofit/>
          </a:bodyPr>
          <a:lstStyle/>
          <a:p>
            <a:r>
              <a:rPr lang="it-IT" dirty="0"/>
              <a:t>Fare clic per modificare stile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974617"/>
            <a:ext cx="8147051" cy="5151547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1641" y="6374839"/>
            <a:ext cx="5521326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marL="0" marR="0" indent="0" algn="l" defTabSz="421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38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UNIMIB-TTC: Elementi di Informatica</a:t>
            </a:r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r">
              <a:defRPr sz="1038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89832E7-CD1C-8649-98ED-2ABDE863B9F8}" type="slidenum">
              <a:rPr lang="en-GB" smtClean="0"/>
              <a:pPr/>
              <a:t>‹N›</a:t>
            </a:fld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37" r:id="rId1"/>
    <p:sldLayoutId id="2147484438" r:id="rId2"/>
    <p:sldLayoutId id="2147484439" r:id="rId3"/>
    <p:sldLayoutId id="2147484440" r:id="rId4"/>
    <p:sldLayoutId id="2147484441" r:id="rId5"/>
    <p:sldLayoutId id="2147484442" r:id="rId6"/>
    <p:sldLayoutId id="2147484443" r:id="rId7"/>
    <p:sldLayoutId id="2147484444" r:id="rId8"/>
    <p:sldLayoutId id="2147484445" r:id="rId9"/>
    <p:sldLayoutId id="2147484446" r:id="rId10"/>
    <p:sldLayoutId id="2147484447" r:id="rId11"/>
    <p:sldLayoutId id="2147484448" r:id="rId12"/>
    <p:sldLayoutId id="2147484449" r:id="rId13"/>
  </p:sldLayoutIdLst>
  <p:hf hdr="0" dt="0"/>
  <p:txStyles>
    <p:titleStyle>
      <a:lvl1pPr algn="l" defTabSz="843858" rtl="0" eaLnBrk="1" latinLnBrk="0" hangingPunct="1">
        <a:spcBef>
          <a:spcPct val="0"/>
        </a:spcBef>
        <a:buNone/>
        <a:defRPr sz="3309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421930" indent="-421930" algn="l" defTabSz="843858" rtl="0" eaLnBrk="1" latinLnBrk="0" hangingPunct="1">
        <a:spcBef>
          <a:spcPts val="1846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2011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84385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81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65788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8771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109647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320612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7pPr>
      <a:lvl8pPr marL="316447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8pPr>
      <a:lvl9pPr marL="358640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1pPr>
      <a:lvl2pPr marL="42193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2pPr>
      <a:lvl3pPr marL="84385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3pPr>
      <a:lvl4pPr marL="126578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4pPr>
      <a:lvl5pPr marL="168771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5pPr>
      <a:lvl6pPr marL="2109647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6pPr>
      <a:lvl7pPr marL="253157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7pPr>
      <a:lvl8pPr marL="295350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8pPr>
      <a:lvl9pPr marL="3375434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5" y="94130"/>
            <a:ext cx="8147051" cy="1452283"/>
          </a:xfrm>
          <a:prstGeom prst="rect">
            <a:avLst/>
          </a:prstGeom>
        </p:spPr>
        <p:txBody>
          <a:bodyPr vert="horz" lIns="130055" tIns="65028" rIns="130055" bIns="65028" rtlCol="0" anchor="b" anchorCtr="0">
            <a:noAutofit/>
          </a:bodyPr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1761565"/>
            <a:ext cx="8147051" cy="4364598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259" y="6356352"/>
            <a:ext cx="2133600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l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</a:rPr>
              <a:t>dfdfgdgdf</a:t>
            </a:r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ctr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</a:rPr>
              <a:t>Informatica Applicata</a:t>
            </a:r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7660" y="6356352"/>
            <a:ext cx="2133600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r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89832E7-CD1C-8649-98ED-2ABDE863B9F8}" type="slidenum">
              <a:rPr lang="en-GB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‹N›</a:t>
            </a:fld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51" r:id="rId1"/>
  </p:sldLayoutIdLst>
  <p:hf hdr="0" dt="0"/>
  <p:txStyles>
    <p:titleStyle>
      <a:lvl1pPr algn="ctr" defTabSz="843858" rtl="0" eaLnBrk="1" latinLnBrk="0" hangingPunct="1">
        <a:spcBef>
          <a:spcPct val="0"/>
        </a:spcBef>
        <a:buNone/>
        <a:defRPr sz="460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1930" indent="-421930" algn="l" defTabSz="843858" rtl="0" eaLnBrk="1" latinLnBrk="0" hangingPunct="1">
        <a:spcBef>
          <a:spcPts val="1846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sz="201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4385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pitchFamily="18" charset="2"/>
        <a:buChar char=""/>
        <a:defRPr sz="181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65788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8771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pitchFamily="18" charset="2"/>
        <a:buChar char="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09647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320612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7pPr>
      <a:lvl8pPr marL="316447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8pPr>
      <a:lvl9pPr marL="358640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1pPr>
      <a:lvl2pPr marL="42193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2pPr>
      <a:lvl3pPr marL="84385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3pPr>
      <a:lvl4pPr marL="126578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4pPr>
      <a:lvl5pPr marL="168771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5pPr>
      <a:lvl6pPr marL="2109647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6pPr>
      <a:lvl7pPr marL="253157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7pPr>
      <a:lvl8pPr marL="295350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8pPr>
      <a:lvl9pPr marL="3375434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5" y="246110"/>
            <a:ext cx="8147051" cy="521764"/>
          </a:xfrm>
          <a:prstGeom prst="rect">
            <a:avLst/>
          </a:prstGeom>
        </p:spPr>
        <p:txBody>
          <a:bodyPr vert="horz" lIns="130055" tIns="65028" rIns="130055" bIns="65028" rtlCol="0" anchor="b" anchorCtr="0">
            <a:noAutofit/>
          </a:bodyPr>
          <a:lstStyle/>
          <a:p>
            <a:r>
              <a:rPr lang="it-IT" dirty="0"/>
              <a:t>Fare clic per modificare stile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1171509"/>
            <a:ext cx="8147051" cy="4954655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8475" y="6356352"/>
            <a:ext cx="5521326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ctr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l"/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</a:rPr>
              <a:t>Informatica Applicata</a:t>
            </a:r>
            <a:endParaRPr lang="en-GB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r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89832E7-CD1C-8649-98ED-2ABDE863B9F8}" type="slidenum">
              <a:rPr lang="en-GB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‹N›</a:t>
            </a:fld>
            <a:endParaRPr lang="en-GB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8" name="Connettore 1 7"/>
          <p:cNvCxnSpPr/>
          <p:nvPr userDrawn="1"/>
        </p:nvCxnSpPr>
        <p:spPr>
          <a:xfrm flipV="1">
            <a:off x="3564069" y="925393"/>
            <a:ext cx="2126626" cy="0"/>
          </a:xfrm>
          <a:prstGeom prst="line">
            <a:avLst/>
          </a:prstGeom>
          <a:ln w="25400" cap="flat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53" r:id="rId1"/>
  </p:sldLayoutIdLst>
  <p:hf hdr="0" dt="0"/>
  <p:txStyles>
    <p:titleStyle>
      <a:lvl1pPr algn="l" defTabSz="843858" rtl="0" eaLnBrk="1" latinLnBrk="0" hangingPunct="1">
        <a:spcBef>
          <a:spcPct val="0"/>
        </a:spcBef>
        <a:buNone/>
        <a:defRPr sz="298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1930" indent="-421930" algn="l" defTabSz="843858" rtl="0" eaLnBrk="1" latinLnBrk="0" hangingPunct="1">
        <a:spcBef>
          <a:spcPts val="1846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201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4385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81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65788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8771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09647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320612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7pPr>
      <a:lvl8pPr marL="316447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8pPr>
      <a:lvl9pPr marL="358640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1pPr>
      <a:lvl2pPr marL="42193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2pPr>
      <a:lvl3pPr marL="84385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3pPr>
      <a:lvl4pPr marL="126578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4pPr>
      <a:lvl5pPr marL="168771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5pPr>
      <a:lvl6pPr marL="2109647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6pPr>
      <a:lvl7pPr marL="253157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7pPr>
      <a:lvl8pPr marL="295350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8pPr>
      <a:lvl9pPr marL="3375434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hyperlink" Target="https://unimibit-my.sharepoint.com/:f:/g/personal/l_cocchia_campus_unimib_it/EvIwX3Xy8pNMm-AcIfXKLRkB8mwAgqrHpRD5gM76mi5_NQ?e=z53XM9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ttangolo 38">
            <a:extLst>
              <a:ext uri="{FF2B5EF4-FFF2-40B4-BE49-F238E27FC236}">
                <a16:creationId xmlns:a16="http://schemas.microsoft.com/office/drawing/2014/main" id="{C98FF344-0FAD-1047-9843-5F2B70FF8CA9}"/>
              </a:ext>
            </a:extLst>
          </p:cNvPr>
          <p:cNvSpPr/>
          <p:nvPr/>
        </p:nvSpPr>
        <p:spPr>
          <a:xfrm>
            <a:off x="0" y="3814226"/>
            <a:ext cx="9143999" cy="3043774"/>
          </a:xfrm>
          <a:prstGeom prst="rect">
            <a:avLst/>
          </a:prstGeom>
          <a:solidFill>
            <a:srgbClr val="607D8B">
              <a:alpha val="10000"/>
            </a:srgbClr>
          </a:solidFill>
          <a:ln w="38100" cmpd="sng">
            <a:noFill/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ttangolo 37">
            <a:extLst>
              <a:ext uri="{FF2B5EF4-FFF2-40B4-BE49-F238E27FC236}">
                <a16:creationId xmlns:a16="http://schemas.microsoft.com/office/drawing/2014/main" id="{71CCC370-B9CF-9940-90C6-DBDC538E547F}"/>
              </a:ext>
            </a:extLst>
          </p:cNvPr>
          <p:cNvSpPr/>
          <p:nvPr/>
        </p:nvSpPr>
        <p:spPr>
          <a:xfrm>
            <a:off x="0" y="3332179"/>
            <a:ext cx="9144000" cy="482046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414310" y="199900"/>
            <a:ext cx="8375080" cy="1292783"/>
          </a:xfrm>
          <a:prstGeom prst="rect">
            <a:avLst/>
          </a:prstGeom>
        </p:spPr>
        <p:txBody>
          <a:bodyPr wrap="square" lIns="84383" tIns="42192" rIns="84383" bIns="42192">
            <a:spAutoFit/>
          </a:bodyPr>
          <a:lstStyle/>
          <a:p>
            <a:r>
              <a:rPr lang="en-GB" sz="4282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Laboratorio</a:t>
            </a:r>
            <a:r>
              <a:rPr lang="en-GB" sz="4282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IoT </a:t>
            </a:r>
          </a:p>
          <a:p>
            <a:endParaRPr lang="en-GB" sz="11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GB" sz="1557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Prof. Paolo </a:t>
            </a:r>
            <a:r>
              <a:rPr lang="en-GB" sz="1557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Napoletano</a:t>
            </a:r>
            <a:endParaRPr lang="en-GB" sz="1557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GB" sz="908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a.a.</a:t>
            </a:r>
            <a:r>
              <a:rPr lang="en-GB" sz="908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2020/2021</a:t>
            </a:r>
            <a:endParaRPr lang="en-GB" sz="908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F3EBA47E-D29F-1049-963B-A6B5C8653CF2}"/>
              </a:ext>
            </a:extLst>
          </p:cNvPr>
          <p:cNvGrpSpPr/>
          <p:nvPr/>
        </p:nvGrpSpPr>
        <p:grpSpPr>
          <a:xfrm>
            <a:off x="0" y="910288"/>
            <a:ext cx="9144000" cy="45719"/>
            <a:chOff x="0" y="1323762"/>
            <a:chExt cx="13001626" cy="45719"/>
          </a:xfrm>
        </p:grpSpPr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74C00B70-5CE3-C641-9BB0-2987E092D459}"/>
                </a:ext>
              </a:extLst>
            </p:cNvPr>
            <p:cNvSpPr/>
            <p:nvPr/>
          </p:nvSpPr>
          <p:spPr>
            <a:xfrm>
              <a:off x="3565462" y="1323762"/>
              <a:ext cx="9436164" cy="45719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Rettangolo 18">
              <a:extLst>
                <a:ext uri="{FF2B5EF4-FFF2-40B4-BE49-F238E27FC236}">
                  <a16:creationId xmlns:a16="http://schemas.microsoft.com/office/drawing/2014/main" id="{934E8A19-6C83-2040-A575-42E5B26AED8C}"/>
                </a:ext>
              </a:extLst>
            </p:cNvPr>
            <p:cNvSpPr/>
            <p:nvPr/>
          </p:nvSpPr>
          <p:spPr>
            <a:xfrm>
              <a:off x="3120479" y="1323762"/>
              <a:ext cx="450000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8F317565-4021-E246-8835-B4248A009CFF}"/>
                </a:ext>
              </a:extLst>
            </p:cNvPr>
            <p:cNvSpPr/>
            <p:nvPr/>
          </p:nvSpPr>
          <p:spPr>
            <a:xfrm>
              <a:off x="2244982" y="1323762"/>
              <a:ext cx="450000" cy="45719"/>
            </a:xfrm>
            <a:prstGeom prst="rect">
              <a:avLst/>
            </a:prstGeom>
            <a:solidFill>
              <a:srgbClr val="FF2600">
                <a:alpha val="78824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Rettangolo 20">
              <a:extLst>
                <a:ext uri="{FF2B5EF4-FFF2-40B4-BE49-F238E27FC236}">
                  <a16:creationId xmlns:a16="http://schemas.microsoft.com/office/drawing/2014/main" id="{300C4E6D-1038-E245-8060-5224CAD9BCA3}"/>
                </a:ext>
              </a:extLst>
            </p:cNvPr>
            <p:cNvSpPr/>
            <p:nvPr/>
          </p:nvSpPr>
          <p:spPr>
            <a:xfrm>
              <a:off x="1800000" y="1323762"/>
              <a:ext cx="450000" cy="45719"/>
            </a:xfrm>
            <a:prstGeom prst="rect">
              <a:avLst/>
            </a:prstGeom>
            <a:solidFill>
              <a:srgbClr val="FF93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ttangolo 21">
              <a:extLst>
                <a:ext uri="{FF2B5EF4-FFF2-40B4-BE49-F238E27FC236}">
                  <a16:creationId xmlns:a16="http://schemas.microsoft.com/office/drawing/2014/main" id="{37F7D7F7-D37C-B64A-8D10-2C93992D04A4}"/>
                </a:ext>
              </a:extLst>
            </p:cNvPr>
            <p:cNvSpPr/>
            <p:nvPr/>
          </p:nvSpPr>
          <p:spPr>
            <a:xfrm>
              <a:off x="1350000" y="1323762"/>
              <a:ext cx="450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ttangolo 22">
              <a:extLst>
                <a:ext uri="{FF2B5EF4-FFF2-40B4-BE49-F238E27FC236}">
                  <a16:creationId xmlns:a16="http://schemas.microsoft.com/office/drawing/2014/main" id="{4DADC528-332A-2B41-80B3-0085C3576C91}"/>
                </a:ext>
              </a:extLst>
            </p:cNvPr>
            <p:cNvSpPr/>
            <p:nvPr/>
          </p:nvSpPr>
          <p:spPr>
            <a:xfrm>
              <a:off x="900000" y="1323762"/>
              <a:ext cx="450000" cy="457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Rettangolo 23">
              <a:extLst>
                <a:ext uri="{FF2B5EF4-FFF2-40B4-BE49-F238E27FC236}">
                  <a16:creationId xmlns:a16="http://schemas.microsoft.com/office/drawing/2014/main" id="{69F33A8D-8E6F-4B4D-85F7-C7684206C77E}"/>
                </a:ext>
              </a:extLst>
            </p:cNvPr>
            <p:cNvSpPr/>
            <p:nvPr/>
          </p:nvSpPr>
          <p:spPr>
            <a:xfrm>
              <a:off x="450000" y="1323762"/>
              <a:ext cx="450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Rettangolo 24">
              <a:extLst>
                <a:ext uri="{FF2B5EF4-FFF2-40B4-BE49-F238E27FC236}">
                  <a16:creationId xmlns:a16="http://schemas.microsoft.com/office/drawing/2014/main" id="{C3D87A2A-FA03-594A-B52B-AF52BB839CB5}"/>
                </a:ext>
              </a:extLst>
            </p:cNvPr>
            <p:cNvSpPr/>
            <p:nvPr/>
          </p:nvSpPr>
          <p:spPr>
            <a:xfrm>
              <a:off x="0" y="1323762"/>
              <a:ext cx="450000" cy="45719"/>
            </a:xfrm>
            <a:prstGeom prst="rect">
              <a:avLst/>
            </a:prstGeom>
            <a:solidFill>
              <a:srgbClr val="76D6FF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Rettangolo 25">
              <a:extLst>
                <a:ext uri="{FF2B5EF4-FFF2-40B4-BE49-F238E27FC236}">
                  <a16:creationId xmlns:a16="http://schemas.microsoft.com/office/drawing/2014/main" id="{9CB3141F-CC37-E941-B6E9-748F8391EBFA}"/>
                </a:ext>
              </a:extLst>
            </p:cNvPr>
            <p:cNvSpPr/>
            <p:nvPr/>
          </p:nvSpPr>
          <p:spPr>
            <a:xfrm>
              <a:off x="2689964" y="1323762"/>
              <a:ext cx="450000" cy="45719"/>
            </a:xfrm>
            <a:prstGeom prst="rect">
              <a:avLst/>
            </a:prstGeom>
            <a:solidFill>
              <a:srgbClr val="945200">
                <a:alpha val="92941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6" name="Rettangolo 15">
            <a:extLst>
              <a:ext uri="{FF2B5EF4-FFF2-40B4-BE49-F238E27FC236}">
                <a16:creationId xmlns:a16="http://schemas.microsoft.com/office/drawing/2014/main" id="{AC195E20-AC70-47E0-B303-68217BEE87A9}"/>
              </a:ext>
            </a:extLst>
          </p:cNvPr>
          <p:cNvSpPr/>
          <p:nvPr/>
        </p:nvSpPr>
        <p:spPr>
          <a:xfrm>
            <a:off x="534897" y="3271446"/>
            <a:ext cx="8254493" cy="1549455"/>
          </a:xfrm>
          <a:prstGeom prst="rect">
            <a:avLst/>
          </a:prstGeom>
        </p:spPr>
        <p:txBody>
          <a:bodyPr wrap="square" lIns="84383" tIns="42192" rIns="84383" bIns="42192">
            <a:spAutoFit/>
          </a:bodyPr>
          <a:lstStyle/>
          <a:p>
            <a:r>
              <a:rPr lang="en-GB" sz="3115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Home monitoring</a:t>
            </a:r>
          </a:p>
          <a:p>
            <a:endParaRPr lang="en-GB" sz="16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defTabSz="914400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Team</a:t>
            </a:r>
          </a:p>
          <a:p>
            <a:pPr marL="444979" indent="-444979" defTabSz="91440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Lisa Cocchia - 793569</a:t>
            </a:r>
          </a:p>
          <a:p>
            <a:pPr marL="444979" indent="-444979" defTabSz="91440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Emanuele Giannuzzi - 797819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Risparmio</a:t>
            </a:r>
            <a:r>
              <a:rPr lang="en-US" dirty="0"/>
              <a:t> </a:t>
            </a:r>
            <a:r>
              <a:rPr lang="en-US" dirty="0" err="1"/>
              <a:t>energetico</a:t>
            </a: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10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</a:t>
            </a:r>
            <a:r>
              <a:rPr lang="it-IT" dirty="0" err="1"/>
              <a:t>CocchiaGiannuzzi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  <p:sp>
        <p:nvSpPr>
          <p:cNvPr id="7" name="Segnaposto contenuto 12">
            <a:extLst>
              <a:ext uri="{FF2B5EF4-FFF2-40B4-BE49-F238E27FC236}">
                <a16:creationId xmlns:a16="http://schemas.microsoft.com/office/drawing/2014/main" id="{F3C58F6E-E9B3-4DD2-99A4-BBF5BE6F1D3B}"/>
              </a:ext>
            </a:extLst>
          </p:cNvPr>
          <p:cNvSpPr txBox="1">
            <a:spLocks/>
          </p:cNvSpPr>
          <p:nvPr/>
        </p:nvSpPr>
        <p:spPr>
          <a:xfrm>
            <a:off x="0" y="1040052"/>
            <a:ext cx="9099121" cy="5428241"/>
          </a:xfrm>
          <a:prstGeom prst="rect">
            <a:avLst/>
          </a:prstGeom>
        </p:spPr>
        <p:txBody>
          <a:bodyPr vert="horz" lIns="130055" tIns="65028" rIns="130055" bIns="65028" numCol="1" rtlCol="0" anchor="t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4385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81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6578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8771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09647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320612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4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447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640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defTabSz="478928">
              <a:buFontTx/>
              <a:buChar char="-"/>
            </a:pPr>
            <a:r>
              <a:rPr lang="it-IT" sz="1800" b="1" dirty="0">
                <a:solidFill>
                  <a:schemeClr val="tx1"/>
                </a:solidFill>
                <a:latin typeface="+mj-lt"/>
                <a:cs typeface="+mn-cs"/>
              </a:rPr>
              <a:t>Deep </a:t>
            </a:r>
            <a:r>
              <a:rPr lang="it-IT" sz="1800" b="1" dirty="0" err="1">
                <a:solidFill>
                  <a:schemeClr val="tx1"/>
                </a:solidFill>
                <a:latin typeface="+mj-lt"/>
                <a:cs typeface="+mn-cs"/>
              </a:rPr>
              <a:t>sleep</a:t>
            </a:r>
            <a:endParaRPr lang="it-IT" sz="1800" b="1" dirty="0">
              <a:solidFill>
                <a:schemeClr val="tx1"/>
              </a:solidFill>
              <a:latin typeface="+mj-lt"/>
              <a:cs typeface="+mn-cs"/>
            </a:endParaRPr>
          </a:p>
          <a:p>
            <a:pPr marL="764828" lvl="1" indent="-342900" defTabSz="478928">
              <a:buFontTx/>
              <a:buChar char="-"/>
            </a:pPr>
            <a:r>
              <a:rPr lang="it-IT" sz="1606" dirty="0">
                <a:solidFill>
                  <a:schemeClr val="tx1"/>
                </a:solidFill>
                <a:latin typeface="+mj-lt"/>
                <a:cs typeface="+mn-cs"/>
              </a:rPr>
              <a:t>Attivazione una volta al giorno</a:t>
            </a:r>
          </a:p>
          <a:p>
            <a:pPr marL="764828" lvl="1" indent="-342900" defTabSz="478928">
              <a:buFontTx/>
              <a:buChar char="-"/>
            </a:pPr>
            <a:r>
              <a:rPr lang="it-IT" sz="1606" dirty="0">
                <a:solidFill>
                  <a:schemeClr val="tx1"/>
                </a:solidFill>
                <a:latin typeface="+mj-lt"/>
                <a:cs typeface="+mn-cs"/>
              </a:rPr>
              <a:t>Orario specifico attraverso server NTP</a:t>
            </a:r>
          </a:p>
          <a:p>
            <a:pPr marL="764828" lvl="1" indent="-342900" defTabSz="478928">
              <a:buFontTx/>
              <a:buChar char="-"/>
            </a:pPr>
            <a:r>
              <a:rPr lang="it-IT" sz="1606" dirty="0">
                <a:solidFill>
                  <a:schemeClr val="tx1"/>
                </a:solidFill>
                <a:latin typeface="+mj-lt"/>
                <a:cs typeface="+mn-cs"/>
              </a:rPr>
              <a:t>Uso memoria RTC</a:t>
            </a:r>
          </a:p>
          <a:p>
            <a:pPr marL="764828" lvl="1" indent="-342900" defTabSz="478928">
              <a:buFontTx/>
              <a:buChar char="-"/>
            </a:pPr>
            <a:r>
              <a:rPr lang="it-IT" sz="1606" dirty="0">
                <a:solidFill>
                  <a:schemeClr val="tx1"/>
                </a:solidFill>
                <a:latin typeface="+mj-lt"/>
                <a:cs typeface="+mn-cs"/>
              </a:rPr>
              <a:t>Controllo temperatura con </a:t>
            </a:r>
            <a:r>
              <a:rPr lang="it-IT" sz="1600" i="1" dirty="0" err="1">
                <a:latin typeface="+mj-lt"/>
              </a:rPr>
              <a:t>OpenWeatherMap</a:t>
            </a:r>
            <a:endParaRPr lang="it-IT" sz="1606" i="1" dirty="0">
              <a:solidFill>
                <a:schemeClr val="tx1"/>
              </a:solidFill>
              <a:latin typeface="+mj-lt"/>
              <a:cs typeface="+mn-cs"/>
            </a:endParaRPr>
          </a:p>
          <a:p>
            <a:pPr marL="764828" lvl="1" indent="-342900" defTabSz="478928">
              <a:buFontTx/>
              <a:buChar char="-"/>
            </a:pPr>
            <a:r>
              <a:rPr lang="it-IT" sz="1606" dirty="0">
                <a:solidFill>
                  <a:schemeClr val="tx1"/>
                </a:solidFill>
                <a:latin typeface="+mj-lt"/>
                <a:cs typeface="+mn-cs"/>
              </a:rPr>
              <a:t>Se la temperatura supera la soglia, attivazione ogni ora per le prossime 24h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endParaRPr lang="it-IT" sz="1800" dirty="0">
              <a:solidFill>
                <a:schemeClr val="tx1"/>
              </a:solidFill>
              <a:latin typeface="+mj-lt"/>
              <a:cs typeface="+mn-cs"/>
            </a:endParaRPr>
          </a:p>
          <a:p>
            <a:pPr marL="421640" lvl="1" indent="0">
              <a:buClr>
                <a:srgbClr val="808080"/>
              </a:buClr>
              <a:buFont typeface="Wingdings 2" charset="2"/>
              <a:buNone/>
            </a:pPr>
            <a:r>
              <a:rPr lang="it-IT" sz="1800" dirty="0">
                <a:latin typeface="+mj-lt"/>
                <a:cs typeface="Arial"/>
              </a:rPr>
              <a:t>Corrente </a:t>
            </a:r>
            <a:r>
              <a:rPr lang="it-IT" sz="1800" dirty="0" err="1">
                <a:latin typeface="+mj-lt"/>
                <a:cs typeface="Arial"/>
              </a:rPr>
              <a:t>Idle</a:t>
            </a:r>
            <a:r>
              <a:rPr lang="it-IT" sz="1800" dirty="0">
                <a:latin typeface="+mj-lt"/>
                <a:cs typeface="Arial"/>
              </a:rPr>
              <a:t>:</a:t>
            </a:r>
          </a:p>
          <a:p>
            <a:pPr marL="421640" lvl="1" indent="0">
              <a:buClr>
                <a:srgbClr val="808080"/>
              </a:buClr>
              <a:buFont typeface="Wingdings 2" charset="2"/>
              <a:buNone/>
            </a:pPr>
            <a:r>
              <a:rPr lang="it-IT" sz="1800" dirty="0">
                <a:latin typeface="+mj-lt"/>
                <a:cs typeface="Arial"/>
              </a:rPr>
              <a:t>Servo </a:t>
            </a:r>
            <a:r>
              <a:rPr lang="it-IT" sz="1600" dirty="0"/>
              <a:t>~</a:t>
            </a:r>
            <a:r>
              <a:rPr lang="it-IT" sz="1800" dirty="0">
                <a:latin typeface="+mj-lt"/>
                <a:cs typeface="Arial"/>
              </a:rPr>
              <a:t>3mA</a:t>
            </a:r>
          </a:p>
          <a:p>
            <a:pPr marL="421640" lvl="1" indent="0">
              <a:buClr>
                <a:srgbClr val="808080"/>
              </a:buClr>
              <a:buNone/>
            </a:pPr>
            <a:r>
              <a:rPr lang="it-IT" sz="1800" dirty="0">
                <a:latin typeface="+mj-lt"/>
                <a:cs typeface="Arial"/>
              </a:rPr>
              <a:t>Regolatore di tensione </a:t>
            </a:r>
            <a:r>
              <a:rPr lang="it-IT" sz="1600" dirty="0"/>
              <a:t>~0.</a:t>
            </a:r>
            <a:r>
              <a:rPr lang="it-IT" sz="1800" dirty="0">
                <a:latin typeface="+mj-lt"/>
                <a:cs typeface="Arial"/>
              </a:rPr>
              <a:t>4mA</a:t>
            </a:r>
          </a:p>
          <a:p>
            <a:pPr marL="421640" lvl="1" indent="0">
              <a:buClr>
                <a:srgbClr val="808080"/>
              </a:buClr>
              <a:buNone/>
            </a:pPr>
            <a:r>
              <a:rPr lang="it-IT" sz="1800" dirty="0" err="1">
                <a:latin typeface="+mj-lt"/>
                <a:cs typeface="Arial"/>
              </a:rPr>
              <a:t>Relay</a:t>
            </a:r>
            <a:r>
              <a:rPr lang="it-IT" sz="1800" dirty="0">
                <a:latin typeface="+mj-lt"/>
                <a:cs typeface="Arial"/>
              </a:rPr>
              <a:t> ~100µA</a:t>
            </a:r>
          </a:p>
          <a:p>
            <a:pPr marL="421640" lvl="1" indent="0">
              <a:buClr>
                <a:srgbClr val="808080"/>
              </a:buClr>
              <a:buNone/>
            </a:pPr>
            <a:r>
              <a:rPr lang="it-IT" sz="1800" dirty="0">
                <a:latin typeface="+mj-lt"/>
                <a:cs typeface="Arial"/>
              </a:rPr>
              <a:t>DHT22 ~200</a:t>
            </a:r>
            <a:r>
              <a:rPr lang="it-IT" sz="1600" dirty="0"/>
              <a:t>µ</a:t>
            </a:r>
            <a:r>
              <a:rPr lang="it-IT" sz="1800" dirty="0">
                <a:latin typeface="+mj-lt"/>
                <a:cs typeface="Arial"/>
              </a:rPr>
              <a:t>A</a:t>
            </a:r>
          </a:p>
          <a:p>
            <a:pPr marL="421640" lvl="1" indent="0">
              <a:buClr>
                <a:srgbClr val="808080"/>
              </a:buClr>
              <a:buNone/>
            </a:pPr>
            <a:r>
              <a:rPr lang="it-IT" sz="1800" dirty="0" err="1">
                <a:latin typeface="+mj-lt"/>
                <a:cs typeface="Arial"/>
              </a:rPr>
              <a:t>Soil</a:t>
            </a:r>
            <a:r>
              <a:rPr lang="it-IT" sz="1800" dirty="0">
                <a:latin typeface="+mj-lt"/>
                <a:cs typeface="Arial"/>
              </a:rPr>
              <a:t> </a:t>
            </a:r>
            <a:r>
              <a:rPr lang="it-IT" sz="1800" dirty="0" err="1">
                <a:latin typeface="+mj-lt"/>
                <a:cs typeface="Arial"/>
              </a:rPr>
              <a:t>moisture</a:t>
            </a:r>
            <a:r>
              <a:rPr lang="it-IT" sz="1800" dirty="0">
                <a:latin typeface="+mj-lt"/>
                <a:cs typeface="Arial"/>
              </a:rPr>
              <a:t> sensor</a:t>
            </a:r>
            <a:r>
              <a:rPr lang="it-IT" sz="1600" dirty="0"/>
              <a:t> ~</a:t>
            </a:r>
            <a:r>
              <a:rPr lang="it-IT" sz="1800" dirty="0">
                <a:latin typeface="+mj-lt"/>
                <a:cs typeface="Arial"/>
              </a:rPr>
              <a:t>2mA</a:t>
            </a:r>
          </a:p>
          <a:p>
            <a:pPr marL="421640" lvl="1" indent="0">
              <a:buClr>
                <a:srgbClr val="808080"/>
              </a:buClr>
              <a:buNone/>
            </a:pPr>
            <a:endParaRPr lang="it-IT" sz="1800" dirty="0">
              <a:latin typeface="+mj-lt"/>
              <a:cs typeface="Arial"/>
            </a:endParaRPr>
          </a:p>
          <a:p>
            <a:pPr marL="421640" lvl="1" indent="0">
              <a:buClr>
                <a:srgbClr val="808080"/>
              </a:buClr>
              <a:buNone/>
            </a:pPr>
            <a:endParaRPr lang="it-IT" sz="1800" dirty="0">
              <a:latin typeface="+mj-lt"/>
              <a:cs typeface="Arial"/>
            </a:endParaRPr>
          </a:p>
          <a:p>
            <a:pPr marL="421640" lvl="1" indent="0">
              <a:buClr>
                <a:srgbClr val="808080"/>
              </a:buClr>
              <a:buFont typeface="Wingdings 2" charset="2"/>
              <a:buNone/>
            </a:pPr>
            <a:endParaRPr lang="it-IT" sz="1800" dirty="0">
              <a:latin typeface="+mj-lt"/>
              <a:cs typeface="Arial"/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E7BDC099-4641-4610-9E8D-09024C283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165" y="3429000"/>
            <a:ext cx="4924115" cy="2465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607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Server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11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Team CocchiaGiannuzzi - Laboratorio IoT@UniMiB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6C2ABDE-C50C-43EF-ACC5-BBD3FD2EA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7" y="1089808"/>
            <a:ext cx="9144000" cy="5284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2418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remarks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477B8F-6EC1-A849-B30A-68CB33509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 defTabSz="478928">
              <a:buFontTx/>
              <a:buChar char="-"/>
            </a:pPr>
            <a:r>
              <a:rPr lang="it-IT" sz="1800" dirty="0">
                <a:solidFill>
                  <a:schemeClr val="tx1"/>
                </a:solidFill>
                <a:latin typeface="+mj-lt"/>
                <a:cs typeface="+mn-cs"/>
              </a:rPr>
              <a:t>Serra: Aggiunta Relè  per aumentare significativamente durata batteria</a:t>
            </a:r>
          </a:p>
          <a:p>
            <a:pPr marL="342900" indent="-342900" defTabSz="478928">
              <a:buFontTx/>
              <a:buChar char="-"/>
            </a:pPr>
            <a:r>
              <a:rPr lang="it-IT" sz="1800" dirty="0">
                <a:solidFill>
                  <a:schemeClr val="tx1"/>
                </a:solidFill>
                <a:latin typeface="+mj-lt"/>
                <a:cs typeface="+mn-cs"/>
              </a:rPr>
              <a:t>Protocollo di </a:t>
            </a:r>
            <a:r>
              <a:rPr lang="it-IT" sz="1800" dirty="0" err="1">
                <a:solidFill>
                  <a:schemeClr val="tx1"/>
                </a:solidFill>
                <a:latin typeface="+mj-lt"/>
                <a:cs typeface="+mn-cs"/>
              </a:rPr>
              <a:t>handshake</a:t>
            </a:r>
            <a:r>
              <a:rPr lang="it-IT" sz="1800" dirty="0">
                <a:solidFill>
                  <a:schemeClr val="tx1"/>
                </a:solidFill>
                <a:latin typeface="+mj-lt"/>
                <a:cs typeface="+mn-cs"/>
              </a:rPr>
              <a:t> per la scelta del nuovo master in caso di disconnessione</a:t>
            </a:r>
          </a:p>
          <a:p>
            <a:pPr marL="342900" indent="-342900" defTabSz="478928">
              <a:buFontTx/>
              <a:buChar char="-"/>
            </a:pPr>
            <a:r>
              <a:rPr lang="it-IT" sz="1800" dirty="0">
                <a:solidFill>
                  <a:schemeClr val="tx1"/>
                </a:solidFill>
                <a:latin typeface="+mj-lt"/>
                <a:cs typeface="+mn-cs"/>
              </a:rPr>
              <a:t>Modifica dei parametri del sistema (es. soglie di attivazione)  da Web Server</a:t>
            </a:r>
          </a:p>
          <a:p>
            <a:pPr marL="0" indent="0" defTabSz="478928">
              <a:buNone/>
            </a:pPr>
            <a:endParaRPr lang="it-IT" sz="1800" dirty="0">
              <a:latin typeface="Arial"/>
              <a:cs typeface="Arial"/>
              <a:hlinkClick r:id="rId2"/>
            </a:endParaRPr>
          </a:p>
          <a:p>
            <a:pPr marL="0" indent="0" defTabSz="478928">
              <a:buNone/>
            </a:pPr>
            <a:endParaRPr lang="it-IT" sz="1800" dirty="0">
              <a:latin typeface="Arial"/>
              <a:cs typeface="Arial"/>
              <a:hlinkClick r:id="rId2"/>
            </a:endParaRPr>
          </a:p>
          <a:p>
            <a:pPr marL="0" indent="0" defTabSz="478928">
              <a:buNone/>
            </a:pPr>
            <a:endParaRPr lang="it-IT" sz="1800" dirty="0">
              <a:latin typeface="Arial"/>
              <a:cs typeface="Arial"/>
              <a:hlinkClick r:id="rId2"/>
            </a:endParaRPr>
          </a:p>
          <a:p>
            <a:pPr marL="0" indent="0" defTabSz="478928">
              <a:buNone/>
            </a:pPr>
            <a:endParaRPr lang="it-IT" sz="1800" dirty="0">
              <a:latin typeface="Arial"/>
              <a:cs typeface="Arial"/>
              <a:hlinkClick r:id="rId2"/>
            </a:endParaRPr>
          </a:p>
          <a:p>
            <a:pPr marL="0" indent="0" defTabSz="478928">
              <a:buNone/>
            </a:pPr>
            <a:endParaRPr lang="it-IT" sz="1800" dirty="0">
              <a:latin typeface="Arial"/>
              <a:cs typeface="Arial"/>
              <a:hlinkClick r:id="rId2"/>
            </a:endParaRPr>
          </a:p>
          <a:p>
            <a:pPr marL="0" indent="0" defTabSz="478928">
              <a:buNone/>
            </a:pPr>
            <a:endParaRPr lang="it-IT" sz="1800" dirty="0">
              <a:latin typeface="Arial"/>
              <a:cs typeface="Arial"/>
              <a:hlinkClick r:id="rId2"/>
            </a:endParaRPr>
          </a:p>
          <a:p>
            <a:pPr marL="0" indent="0" defTabSz="478928">
              <a:buNone/>
            </a:pPr>
            <a:endParaRPr lang="it-IT" sz="1600" dirty="0">
              <a:latin typeface="Arial"/>
              <a:cs typeface="Arial"/>
              <a:hlinkClick r:id="rId2"/>
            </a:endParaRPr>
          </a:p>
          <a:p>
            <a:pPr marL="0" indent="0" defTabSz="478928">
              <a:buNone/>
            </a:pPr>
            <a:r>
              <a:rPr lang="it-IT" sz="1600" dirty="0">
                <a:latin typeface="Arial"/>
                <a:cs typeface="Arial"/>
                <a:hlinkClick r:id="rId2"/>
              </a:rPr>
              <a:t>Link alla cartella drive</a:t>
            </a:r>
            <a:r>
              <a:rPr lang="it-IT" sz="1600" dirty="0">
                <a:latin typeface="Arial"/>
                <a:cs typeface="Arial"/>
              </a:rPr>
              <a:t> </a:t>
            </a:r>
            <a:endParaRPr lang="it-IT" sz="1400" dirty="0"/>
          </a:p>
          <a:p>
            <a:pPr marL="342900" indent="-342900" defTabSz="478928">
              <a:buFontTx/>
              <a:buChar char="-"/>
            </a:pPr>
            <a:endParaRPr lang="it-IT" sz="1800" dirty="0">
              <a:solidFill>
                <a:schemeClr val="tx1"/>
              </a:solidFill>
              <a:latin typeface="+mj-lt"/>
              <a:cs typeface="+mn-cs"/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12</a:t>
            </a:fld>
            <a:endParaRPr lang="it-IT" dirty="0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Results, Discussion, conclusion </a:t>
            </a:r>
          </a:p>
        </p:txBody>
      </p:sp>
      <p:sp>
        <p:nvSpPr>
          <p:cNvPr id="7" name="Segnaposto piè di pagina 5">
            <a:extLst>
              <a:ext uri="{FF2B5EF4-FFF2-40B4-BE49-F238E27FC236}">
                <a16:creationId xmlns:a16="http://schemas.microsoft.com/office/drawing/2014/main" id="{9980771F-A151-4EF7-A2F7-94B4B4777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649237"/>
            <a:ext cx="3652267" cy="128767"/>
          </a:xfrm>
        </p:spPr>
        <p:txBody>
          <a:bodyPr/>
          <a:lstStyle/>
          <a:p>
            <a:r>
              <a:rPr lang="it-IT" dirty="0"/>
              <a:t>Team </a:t>
            </a:r>
            <a:r>
              <a:rPr lang="it-IT" dirty="0" err="1"/>
              <a:t>CocchiaGiannuzzi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  <p:pic>
        <p:nvPicPr>
          <p:cNvPr id="8" name="Immagine 7" descr="Immagine che contiene pavimento, interni, sporco, spazzatura&#10;&#10;Descrizione generata automaticamente">
            <a:extLst>
              <a:ext uri="{FF2B5EF4-FFF2-40B4-BE49-F238E27FC236}">
                <a16:creationId xmlns:a16="http://schemas.microsoft.com/office/drawing/2014/main" id="{048921A8-BBAE-44CA-88D5-3798A5140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9708" y="2715326"/>
            <a:ext cx="5003956" cy="3752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0006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6737D43-4447-4606-B0DC-29F597E2C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6D0CF0FE-9991-4628-9BD7-CF92DFB048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2500" y="1039813"/>
            <a:ext cx="7239000" cy="5429250"/>
          </a:xfr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8D32552-E27B-41FF-AD74-59583B714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13</a:t>
            </a:fld>
            <a:endParaRPr lang="it-IT" dirty="0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796030DF-ADA3-4363-89CC-1A3FD494C82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piè di pagina 5">
            <a:extLst>
              <a:ext uri="{FF2B5EF4-FFF2-40B4-BE49-F238E27FC236}">
                <a16:creationId xmlns:a16="http://schemas.microsoft.com/office/drawing/2014/main" id="{E096BDFC-8D3B-40E4-9169-CA73BD4DA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649237"/>
            <a:ext cx="3652267" cy="128767"/>
          </a:xfrm>
        </p:spPr>
        <p:txBody>
          <a:bodyPr/>
          <a:lstStyle/>
          <a:p>
            <a:r>
              <a:rPr lang="it-IT" dirty="0"/>
              <a:t>Team </a:t>
            </a:r>
            <a:r>
              <a:rPr lang="it-IT" dirty="0" err="1"/>
              <a:t>CocchiaGiannuzzi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7131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6BF87F0-5791-4380-9305-0DE4CE019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8" name="Segnaposto contenuto 7" descr="Immagine che contiene interni, sporco&#10;&#10;Descrizione generata automaticamente">
            <a:extLst>
              <a:ext uri="{FF2B5EF4-FFF2-40B4-BE49-F238E27FC236}">
                <a16:creationId xmlns:a16="http://schemas.microsoft.com/office/drawing/2014/main" id="{49BB67D1-5BE6-4BEF-860E-61C64654D9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2500" y="1039813"/>
            <a:ext cx="7239000" cy="5429250"/>
          </a:xfr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F6EA070-4A7C-438E-84B5-93C4D0A72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14</a:t>
            </a:fld>
            <a:endParaRPr lang="it-IT" dirty="0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F6A2C21-F4AB-4621-9EB5-EB907157BB3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piè di pagina 5">
            <a:extLst>
              <a:ext uri="{FF2B5EF4-FFF2-40B4-BE49-F238E27FC236}">
                <a16:creationId xmlns:a16="http://schemas.microsoft.com/office/drawing/2014/main" id="{6C55C456-2FB2-45C3-A624-AB4D9C59C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649237"/>
            <a:ext cx="3652267" cy="128767"/>
          </a:xfrm>
        </p:spPr>
        <p:txBody>
          <a:bodyPr/>
          <a:lstStyle/>
          <a:p>
            <a:r>
              <a:rPr lang="it-IT" dirty="0"/>
              <a:t>Team </a:t>
            </a:r>
            <a:r>
              <a:rPr lang="it-IT" dirty="0" err="1"/>
              <a:t>CocchiaGiannuzzi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54427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2</a:t>
            </a:fld>
            <a:endParaRPr lang="it-IT" dirty="0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Description of the ingredients employed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</a:t>
            </a:r>
            <a:r>
              <a:rPr lang="it-IT" dirty="0" err="1"/>
              <a:t>CocchiaGiannuzzi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3FF52A19-0765-4BC7-8A48-DFED83D99BB7}"/>
              </a:ext>
            </a:extLst>
          </p:cNvPr>
          <p:cNvSpPr txBox="1"/>
          <p:nvPr/>
        </p:nvSpPr>
        <p:spPr>
          <a:xfrm>
            <a:off x="342198" y="966090"/>
            <a:ext cx="8562298" cy="4001095"/>
          </a:xfrm>
          <a:prstGeom prst="rect">
            <a:avLst/>
          </a:prstGeom>
          <a:noFill/>
        </p:spPr>
        <p:txBody>
          <a:bodyPr wrap="square" lIns="91440" tIns="45720" rIns="91440" bIns="45720" numCol="2" spcCol="324000" rtlCol="0" anchor="t">
            <a:spAutoFit/>
          </a:bodyPr>
          <a:lstStyle/>
          <a:p>
            <a:r>
              <a:rPr lang="it-IT" sz="1600" b="1" dirty="0"/>
              <a:t>Board: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it-IT" sz="1500" dirty="0"/>
              <a:t>3x ESP8266 WiFi NODEMCU</a:t>
            </a:r>
            <a:endParaRPr lang="it-IT" sz="1600" b="1" dirty="0"/>
          </a:p>
          <a:p>
            <a:r>
              <a:rPr lang="it-IT" sz="1600" b="1" dirty="0"/>
              <a:t>Sensori</a:t>
            </a:r>
            <a:r>
              <a:rPr lang="it-IT" sz="1600" dirty="0"/>
              <a:t>: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1x DHT22 sensore di temperatura e umidità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1x AHT20 sensore</a:t>
            </a:r>
            <a:r>
              <a:rPr lang="en-GB" sz="1500" dirty="0"/>
              <a:t> di </a:t>
            </a:r>
            <a:r>
              <a:rPr lang="it-IT" sz="1500" dirty="0"/>
              <a:t>temperatura</a:t>
            </a:r>
            <a:r>
              <a:rPr lang="en-GB" sz="1500" dirty="0"/>
              <a:t> e </a:t>
            </a:r>
            <a:r>
              <a:rPr lang="it-IT" sz="1500" dirty="0"/>
              <a:t>umidità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1xMQ-4 LPG,CH4,CO, Alcohol, Fumo Sensor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1x PIR sr602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1x Sensore di umidità del suolo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2x Servo Motor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1x Buzzer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1x Relè a stato solido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1x Pompa per liquidi</a:t>
            </a:r>
          </a:p>
          <a:p>
            <a:pPr marL="342900" indent="-342900">
              <a:buFontTx/>
              <a:buChar char="-"/>
            </a:pPr>
            <a:endParaRPr lang="it-IT" sz="1500" dirty="0"/>
          </a:p>
          <a:p>
            <a:pPr marL="342900" indent="-342900">
              <a:buFontTx/>
              <a:buChar char="-"/>
            </a:pPr>
            <a:endParaRPr lang="it-IT" sz="1500" dirty="0"/>
          </a:p>
          <a:p>
            <a:r>
              <a:rPr lang="it-IT" sz="1600" b="1" dirty="0"/>
              <a:t>Attuatori</a:t>
            </a:r>
            <a:r>
              <a:rPr lang="it-IT" sz="1500" dirty="0"/>
              <a:t>: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4x LED esterni </a:t>
            </a:r>
          </a:p>
          <a:p>
            <a:r>
              <a:rPr lang="it-IT" sz="1600" b="1" dirty="0"/>
              <a:t>Altro: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Cavi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Resistori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Breadboard</a:t>
            </a:r>
          </a:p>
          <a:p>
            <a:r>
              <a:rPr lang="it-IT" sz="800" dirty="0"/>
              <a:t> </a:t>
            </a:r>
            <a:r>
              <a:rPr lang="it-IT" sz="1600" b="1" dirty="0"/>
              <a:t>IDE:</a:t>
            </a:r>
          </a:p>
          <a:p>
            <a:pPr marL="342900" indent="-342900">
              <a:buFontTx/>
              <a:buChar char="-"/>
            </a:pPr>
            <a:r>
              <a:rPr lang="it-IT" sz="1500" dirty="0" err="1"/>
              <a:t>PlatformIO</a:t>
            </a:r>
            <a:r>
              <a:rPr lang="it-IT" sz="1500" dirty="0"/>
              <a:t> IDE for </a:t>
            </a:r>
            <a:r>
              <a:rPr lang="it-IT" sz="1500" dirty="0" err="1"/>
              <a:t>VSCode</a:t>
            </a:r>
            <a:endParaRPr lang="it-IT" sz="1500" dirty="0"/>
          </a:p>
          <a:p>
            <a:pPr marL="342900" indent="-342900">
              <a:buFontTx/>
              <a:buChar char="-"/>
            </a:pPr>
            <a:r>
              <a:rPr lang="it-IT" sz="1500" dirty="0" err="1"/>
              <a:t>PyCharm</a:t>
            </a:r>
            <a:endParaRPr lang="it-IT" sz="1500" dirty="0"/>
          </a:p>
          <a:p>
            <a:endParaRPr lang="it-IT" sz="800" b="1" dirty="0"/>
          </a:p>
          <a:p>
            <a:r>
              <a:rPr lang="it-IT" sz="1600" b="1" dirty="0"/>
              <a:t>Tecnologie</a:t>
            </a:r>
            <a:endParaRPr lang="it-IT" sz="1600" dirty="0"/>
          </a:p>
          <a:p>
            <a:pPr marL="342900" indent="-342900">
              <a:buFontTx/>
              <a:buChar char="-"/>
            </a:pPr>
            <a:r>
              <a:rPr lang="it-IT" sz="1500" dirty="0"/>
              <a:t>MySQL</a:t>
            </a:r>
          </a:p>
          <a:p>
            <a:pPr marL="342900" indent="-342900">
              <a:buFontTx/>
              <a:buChar char="-"/>
            </a:pPr>
            <a:r>
              <a:rPr lang="it-IT" sz="1500" dirty="0" err="1"/>
              <a:t>Telegram</a:t>
            </a:r>
            <a:endParaRPr lang="it-IT" sz="1500" dirty="0"/>
          </a:p>
          <a:p>
            <a:pPr marL="342900" indent="-342900">
              <a:buFontTx/>
              <a:buChar char="-"/>
            </a:pPr>
            <a:r>
              <a:rPr lang="it-IT" sz="1500" dirty="0" err="1"/>
              <a:t>Flask</a:t>
            </a:r>
            <a:endParaRPr lang="it-IT" sz="1500" dirty="0"/>
          </a:p>
          <a:p>
            <a:pPr marL="342900" indent="-342900">
              <a:buFontTx/>
              <a:buChar char="-"/>
            </a:pPr>
            <a:r>
              <a:rPr lang="it-IT" sz="1500" dirty="0"/>
              <a:t>MQTT</a:t>
            </a:r>
          </a:p>
        </p:txBody>
      </p:sp>
      <p:pic>
        <p:nvPicPr>
          <p:cNvPr id="7" name="Immagine 6" descr="Immagine che contiene testo, elettronico&#10;&#10;Descrizione generata automaticamente">
            <a:extLst>
              <a:ext uri="{FF2B5EF4-FFF2-40B4-BE49-F238E27FC236}">
                <a16:creationId xmlns:a16="http://schemas.microsoft.com/office/drawing/2014/main" id="{447C9B15-FF03-41E2-9AE9-D8BAFB2A0F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9650" y="4880585"/>
            <a:ext cx="2974525" cy="1440520"/>
          </a:xfrm>
          <a:prstGeom prst="rect">
            <a:avLst/>
          </a:prstGeom>
        </p:spPr>
      </p:pic>
      <p:pic>
        <p:nvPicPr>
          <p:cNvPr id="8" name="Immagine 7" descr="Immagine che contiene elettronico, circuito&#10;&#10;Descrizione generata automaticamente">
            <a:extLst>
              <a:ext uri="{FF2B5EF4-FFF2-40B4-BE49-F238E27FC236}">
                <a16:creationId xmlns:a16="http://schemas.microsoft.com/office/drawing/2014/main" id="{CD86E845-E694-4101-B469-04E68584ED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18" t="15090" b="5012"/>
          <a:stretch/>
        </p:blipFill>
        <p:spPr>
          <a:xfrm>
            <a:off x="75555" y="4880585"/>
            <a:ext cx="2072477" cy="1300155"/>
          </a:xfrm>
          <a:prstGeom prst="rect">
            <a:avLst/>
          </a:prstGeom>
        </p:spPr>
      </p:pic>
      <p:pic>
        <p:nvPicPr>
          <p:cNvPr id="10" name="Immagine 9" descr="Immagine che contiene elettronico, circuito&#10;&#10;Descrizione generata automaticamente">
            <a:extLst>
              <a:ext uri="{FF2B5EF4-FFF2-40B4-BE49-F238E27FC236}">
                <a16:creationId xmlns:a16="http://schemas.microsoft.com/office/drawing/2014/main" id="{6BCD5120-0F58-4D24-BC07-CC54B1493B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728" t="8001" r="7585" b="10428"/>
          <a:stretch/>
        </p:blipFill>
        <p:spPr>
          <a:xfrm>
            <a:off x="7075702" y="929168"/>
            <a:ext cx="1984151" cy="146801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4BD05C3-2108-4D11-849E-866A54B633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9" t="13206" r="5213" b="6346"/>
          <a:stretch/>
        </p:blipFill>
        <p:spPr bwMode="auto">
          <a:xfrm>
            <a:off x="4843594" y="4665003"/>
            <a:ext cx="1940996" cy="1630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Immagine 10" descr="Immagine che contiene elettronico&#10;&#10;Descrizione generata automaticamente">
            <a:extLst>
              <a:ext uri="{FF2B5EF4-FFF2-40B4-BE49-F238E27FC236}">
                <a16:creationId xmlns:a16="http://schemas.microsoft.com/office/drawing/2014/main" id="{D6ABE297-8343-45B7-99E2-C9EE21D407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61121" y="4628782"/>
            <a:ext cx="1907324" cy="1803759"/>
          </a:xfrm>
          <a:prstGeom prst="rect">
            <a:avLst/>
          </a:prstGeom>
        </p:spPr>
      </p:pic>
      <p:pic>
        <p:nvPicPr>
          <p:cNvPr id="12" name="Immagine 11" descr="Immagine che contiene ingranaggio&#10;&#10;Descrizione generata automaticamente">
            <a:extLst>
              <a:ext uri="{FF2B5EF4-FFF2-40B4-BE49-F238E27FC236}">
                <a16:creationId xmlns:a16="http://schemas.microsoft.com/office/drawing/2014/main" id="{8BA28629-D4B0-4195-912F-8CDF1621CFB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806" t="15956" r="21798" b="15741"/>
          <a:stretch/>
        </p:blipFill>
        <p:spPr>
          <a:xfrm>
            <a:off x="7937629" y="2971215"/>
            <a:ext cx="966867" cy="121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785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2F0233-E1F1-4ECC-BD5A-69432F60C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8" name="Segnaposto contenuto 7" descr="Immagine che contiene pavimento, interni, sporco, spazzatura&#10;&#10;Descrizione generata automaticamente">
            <a:extLst>
              <a:ext uri="{FF2B5EF4-FFF2-40B4-BE49-F238E27FC236}">
                <a16:creationId xmlns:a16="http://schemas.microsoft.com/office/drawing/2014/main" id="{7FF671E7-56D3-4F06-83AF-40AC2E5DBD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53" t="19078" r="3593" b="16653"/>
          <a:stretch/>
        </p:blipFill>
        <p:spPr>
          <a:xfrm>
            <a:off x="60372" y="1424729"/>
            <a:ext cx="9023255" cy="4532731"/>
          </a:xfr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E077582-812E-4646-87DC-BF8E966D3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3</a:t>
            </a:fld>
            <a:endParaRPr lang="it-IT" dirty="0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EE7150-4025-4AA6-8CE6-A4033957453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F585A38-D19D-40E5-A185-B32FFAC5E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Team xxxx - Laboratorio IoT@UniMiB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58205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12">
            <a:extLst>
              <a:ext uri="{FF2B5EF4-FFF2-40B4-BE49-F238E27FC236}">
                <a16:creationId xmlns:a16="http://schemas.microsoft.com/office/drawing/2014/main" id="{82FDBFA9-35A8-45EE-88BD-57926CA3FC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130055" tIns="65028" rIns="130055" bIns="65028" rtlCol="0" anchor="t">
            <a:normAutofit/>
          </a:bodyPr>
          <a:lstStyle/>
          <a:p>
            <a:pPr marL="342900" indent="-342900" defTabSz="478928">
              <a:buFontTx/>
              <a:buChar char="-"/>
            </a:pPr>
            <a:r>
              <a:rPr lang="it-IT" sz="1915" b="1" dirty="0">
                <a:solidFill>
                  <a:schemeClr val="tx1"/>
                </a:solidFill>
                <a:latin typeface="+mn-lt"/>
                <a:cs typeface="+mn-cs"/>
              </a:rPr>
              <a:t>Device 1:  Ingresso </a:t>
            </a:r>
          </a:p>
          <a:p>
            <a:pPr marL="764830" lvl="2" indent="-342900" defTabSz="478928"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Temperatura</a:t>
            </a:r>
          </a:p>
          <a:p>
            <a:pPr marL="764830" lvl="2" indent="-342900" defTabSz="478928"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Umidità</a:t>
            </a:r>
          </a:p>
          <a:p>
            <a:pPr marL="764830" lvl="2" indent="-342900" defTabSz="478928"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Movimento </a:t>
            </a:r>
          </a:p>
          <a:p>
            <a:pPr marL="342900" indent="-342900" defTabSz="478928">
              <a:buFontTx/>
              <a:buChar char="-"/>
            </a:pPr>
            <a:r>
              <a:rPr lang="it-IT" sz="1915" b="1" dirty="0">
                <a:solidFill>
                  <a:schemeClr val="tx1"/>
                </a:solidFill>
                <a:latin typeface="+mn-lt"/>
                <a:cs typeface="+mn-cs"/>
              </a:rPr>
              <a:t>Device 2: cucina</a:t>
            </a:r>
            <a:endParaRPr lang="it-IT" sz="1785" dirty="0">
              <a:solidFill>
                <a:schemeClr val="tx1"/>
              </a:solidFill>
              <a:latin typeface="+mn-lt"/>
              <a:cs typeface="+mn-cs"/>
            </a:endParaRP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Metano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Finestra automatica</a:t>
            </a:r>
          </a:p>
          <a:p>
            <a:pPr marL="342900" indent="-342900" defTabSz="478928">
              <a:buFontTx/>
              <a:buChar char="-"/>
            </a:pPr>
            <a:r>
              <a:rPr lang="it-IT" sz="1915" b="1" dirty="0">
                <a:solidFill>
                  <a:schemeClr val="tx1"/>
                </a:solidFill>
                <a:latin typeface="+mn-lt"/>
                <a:cs typeface="+mn-cs"/>
              </a:rPr>
              <a:t>Device 3: serra</a:t>
            </a:r>
          </a:p>
          <a:p>
            <a:pPr marL="764830" lvl="2" indent="-342900" defTabSz="478928"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Umidità del terreno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Temperatura 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Umidità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Irrigazione e Finestre automatiche</a:t>
            </a:r>
          </a:p>
          <a:p>
            <a:pPr marL="421640" lvl="1" indent="0">
              <a:buClr>
                <a:srgbClr val="808080"/>
              </a:buClr>
              <a:buNone/>
            </a:pPr>
            <a:endParaRPr lang="it-IT" sz="1800" dirty="0">
              <a:latin typeface="Arial"/>
              <a:cs typeface="Arial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4</a:t>
            </a:fld>
            <a:endParaRPr lang="it-IT" dirty="0" err="1"/>
          </a:p>
        </p:txBody>
      </p:sp>
      <p:pic>
        <p:nvPicPr>
          <p:cNvPr id="27" name="Immagine 26">
            <a:extLst>
              <a:ext uri="{FF2B5EF4-FFF2-40B4-BE49-F238E27FC236}">
                <a16:creationId xmlns:a16="http://schemas.microsoft.com/office/drawing/2014/main" id="{1152255B-F45D-455E-A498-B21DBF4AA0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2739" y="4156330"/>
            <a:ext cx="3835888" cy="2402435"/>
          </a:xfrm>
          <a:prstGeom prst="rect">
            <a:avLst/>
          </a:prstGeom>
        </p:spPr>
      </p:pic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Team CocchiaGiannuzzi - Laboratorio IoT@UniMiB</a:t>
            </a:r>
            <a:endParaRPr lang="it-IT" dirty="0"/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A210F71A-BF58-4E2C-8D65-DC29AB06A1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5918" y="951533"/>
            <a:ext cx="3396965" cy="2477412"/>
          </a:xfrm>
          <a:prstGeom prst="rect">
            <a:avLst/>
          </a:prstGeom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A0ACBF7A-C175-461D-99E3-6F1C0096F0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0360" y="2766611"/>
            <a:ext cx="3606348" cy="1828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723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5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</a:t>
            </a:r>
            <a:r>
              <a:rPr lang="it-IT" dirty="0" err="1"/>
              <a:t>CocchiaGiannuzzi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  <p:pic>
        <p:nvPicPr>
          <p:cNvPr id="16" name="Segnaposto contenuto 15">
            <a:extLst>
              <a:ext uri="{FF2B5EF4-FFF2-40B4-BE49-F238E27FC236}">
                <a16:creationId xmlns:a16="http://schemas.microsoft.com/office/drawing/2014/main" id="{CA8A859B-3A49-4183-86DB-1E215963666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4620" y="1279039"/>
            <a:ext cx="9084645" cy="5020784"/>
          </a:xfrm>
        </p:spPr>
      </p:pic>
    </p:spTree>
    <p:extLst>
      <p:ext uri="{BB962C8B-B14F-4D97-AF65-F5344CB8AC3E}">
        <p14:creationId xmlns:p14="http://schemas.microsoft.com/office/powerpoint/2010/main" val="4018340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DB49E02B-3FDB-4C9E-9E8F-97CDB111B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218" y="3270423"/>
            <a:ext cx="6918464" cy="3262878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MQTT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6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</a:t>
            </a:r>
            <a:r>
              <a:rPr lang="it-IT" dirty="0" err="1"/>
              <a:t>CocchiaGiannuzzi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AD29D31-975D-4A4C-AF0C-3E56B24F03F0}"/>
              </a:ext>
            </a:extLst>
          </p:cNvPr>
          <p:cNvSpPr txBox="1"/>
          <p:nvPr/>
        </p:nvSpPr>
        <p:spPr>
          <a:xfrm>
            <a:off x="112196" y="1107775"/>
            <a:ext cx="8841070" cy="2744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it-IT" dirty="0" err="1"/>
              <a:t>Main</a:t>
            </a:r>
            <a:r>
              <a:rPr lang="it-IT" dirty="0"/>
              <a:t> </a:t>
            </a:r>
            <a:r>
              <a:rPr lang="it-IT" dirty="0" err="1"/>
              <a:t>topic</a:t>
            </a:r>
            <a:r>
              <a:rPr lang="it-IT" dirty="0"/>
              <a:t>: </a:t>
            </a:r>
            <a:r>
              <a:rPr lang="it-IT" dirty="0" err="1"/>
              <a:t>cocchiagiannuzzi</a:t>
            </a:r>
            <a:endParaRPr lang="it-IT" dirty="0"/>
          </a:p>
          <a:p>
            <a:pPr marL="342900" indent="-342900">
              <a:buFontTx/>
              <a:buChar char="-"/>
            </a:pPr>
            <a:r>
              <a:rPr lang="it-IT" dirty="0"/>
              <a:t>Device si collega</a:t>
            </a:r>
          </a:p>
          <a:p>
            <a:pPr marL="342900" indent="-342900">
              <a:buFontTx/>
              <a:buChar char="-"/>
            </a:pPr>
            <a:r>
              <a:rPr lang="it-IT" b="1" dirty="0"/>
              <a:t>/master/info/</a:t>
            </a:r>
            <a:r>
              <a:rPr lang="it-IT" b="1" dirty="0" err="1"/>
              <a:t>get</a:t>
            </a:r>
            <a:r>
              <a:rPr lang="it-IT" b="1" dirty="0"/>
              <a:t> </a:t>
            </a:r>
            <a:r>
              <a:rPr lang="it-IT" dirty="0"/>
              <a:t>-&gt; master, se esiste, risponde</a:t>
            </a:r>
          </a:p>
          <a:p>
            <a:pPr marL="821828" lvl="1" indent="-342900">
              <a:buFontTx/>
              <a:buChar char="-"/>
            </a:pPr>
            <a:r>
              <a:rPr lang="it-IT" dirty="0"/>
              <a:t>Risposta ricevuta -&gt; Istanzio nuovo client</a:t>
            </a:r>
          </a:p>
          <a:p>
            <a:pPr marL="821828" lvl="1" indent="-342900">
              <a:buFontTx/>
              <a:buChar char="-"/>
            </a:pPr>
            <a:r>
              <a:rPr lang="it-IT" dirty="0"/>
              <a:t>Nessuna risposta -&gt; Istanzio nuovo master e client </a:t>
            </a:r>
          </a:p>
          <a:p>
            <a:pPr marL="342900" indent="-342900">
              <a:buFontTx/>
              <a:buChar char="-"/>
            </a:pPr>
            <a:r>
              <a:rPr lang="it-IT" dirty="0"/>
              <a:t>Client pubblicano su </a:t>
            </a:r>
            <a:r>
              <a:rPr lang="it-IT" b="1" dirty="0"/>
              <a:t>/</a:t>
            </a:r>
            <a:r>
              <a:rPr lang="it-IT" b="1" dirty="0" err="1"/>
              <a:t>sensor_data_update</a:t>
            </a:r>
            <a:r>
              <a:rPr lang="it-IT" dirty="0"/>
              <a:t> </a:t>
            </a:r>
          </a:p>
          <a:p>
            <a:pPr marL="342900" indent="-342900">
              <a:buFontTx/>
              <a:buChar char="-"/>
            </a:pPr>
            <a:r>
              <a:rPr lang="it-IT" dirty="0"/>
              <a:t>Client in ascolto su </a:t>
            </a:r>
            <a:r>
              <a:rPr lang="it-IT" b="1" dirty="0"/>
              <a:t>/</a:t>
            </a:r>
            <a:r>
              <a:rPr lang="it-IT" b="1" dirty="0" err="1"/>
              <a:t>actuator_state</a:t>
            </a:r>
            <a:r>
              <a:rPr lang="it-IT" b="1" dirty="0"/>
              <a:t> </a:t>
            </a:r>
            <a:r>
              <a:rPr lang="it-IT" dirty="0"/>
              <a:t>e rispondono con lo stato</a:t>
            </a:r>
          </a:p>
          <a:p>
            <a:pPr marL="342900" indent="-342900">
              <a:buFontTx/>
              <a:buChar char="-"/>
            </a:pPr>
            <a:r>
              <a:rPr lang="it-IT" dirty="0"/>
              <a:t>Disconnessioni gestite</a:t>
            </a:r>
          </a:p>
          <a:p>
            <a:pPr marL="342900" indent="-342900">
              <a:buFontTx/>
              <a:buChar char="-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26635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7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Team CocchiaGiannuzzi - Laboratorio IoT@UniMiB</a:t>
            </a:r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81F92AE-31FC-4D13-96E0-5220666E4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24" y="1032206"/>
            <a:ext cx="2478899" cy="541373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EA63415-335C-41AA-B74E-CE8431C85B18}"/>
              </a:ext>
            </a:extLst>
          </p:cNvPr>
          <p:cNvSpPr txBox="1"/>
          <p:nvPr/>
        </p:nvSpPr>
        <p:spPr>
          <a:xfrm>
            <a:off x="3001252" y="1138793"/>
            <a:ext cx="5839818" cy="2155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it-IT" dirty="0"/>
              <a:t>Divisione delle responsabilità con DP Singleton</a:t>
            </a:r>
          </a:p>
          <a:p>
            <a:pPr marL="342900" indent="-342900">
              <a:buFontTx/>
              <a:buChar char="-"/>
            </a:pPr>
            <a:r>
              <a:rPr lang="it-IT" dirty="0"/>
              <a:t>Design modulare</a:t>
            </a:r>
          </a:p>
          <a:p>
            <a:pPr marL="342900" indent="-342900">
              <a:buFontTx/>
              <a:buChar char="-"/>
            </a:pPr>
            <a:r>
              <a:rPr lang="it-IT" dirty="0"/>
              <a:t>Comunicazione tra moduli con DP Observer</a:t>
            </a:r>
          </a:p>
          <a:p>
            <a:pPr marL="342900" indent="-342900">
              <a:buFontTx/>
              <a:buChar char="-"/>
            </a:pPr>
            <a:r>
              <a:rPr lang="it-IT" dirty="0"/>
              <a:t>Facilità di utilizzo</a:t>
            </a:r>
          </a:p>
          <a:p>
            <a:endParaRPr lang="it-IT" dirty="0"/>
          </a:p>
          <a:p>
            <a:pPr marL="342900" indent="-342900">
              <a:buFontTx/>
              <a:buChar char="-"/>
            </a:pP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68697FC-2D3F-4515-B187-F0C5AF29A7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7706" y="3388066"/>
            <a:ext cx="6248487" cy="305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937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Sistema ad </a:t>
            </a:r>
            <a:r>
              <a:rPr lang="en-US" dirty="0" err="1"/>
              <a:t>eventi</a:t>
            </a: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8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</a:t>
            </a:r>
            <a:r>
              <a:rPr lang="it-IT" dirty="0" err="1"/>
              <a:t>CocchiaGiannuzzi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AD29D31-975D-4A4C-AF0C-3E56B24F03F0}"/>
              </a:ext>
            </a:extLst>
          </p:cNvPr>
          <p:cNvSpPr txBox="1"/>
          <p:nvPr/>
        </p:nvSpPr>
        <p:spPr>
          <a:xfrm>
            <a:off x="112196" y="1107775"/>
            <a:ext cx="8841070" cy="1271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it-IT" dirty="0"/>
              <a:t>Implementazione event-</a:t>
            </a:r>
            <a:r>
              <a:rPr lang="it-IT" dirty="0" err="1"/>
              <a:t>driven</a:t>
            </a:r>
            <a:endParaRPr lang="it-IT" dirty="0"/>
          </a:p>
          <a:p>
            <a:pPr marL="342900" indent="-342900">
              <a:buFontTx/>
              <a:buChar char="-"/>
            </a:pPr>
            <a:r>
              <a:rPr lang="it-IT" dirty="0"/>
              <a:t>Condizione di trigger</a:t>
            </a:r>
          </a:p>
          <a:p>
            <a:pPr marL="342900" indent="-342900">
              <a:buFontTx/>
              <a:buChar char="-"/>
            </a:pPr>
            <a:r>
              <a:rPr lang="it-IT" dirty="0" err="1"/>
              <a:t>Outcome</a:t>
            </a:r>
            <a:endParaRPr lang="it-IT" dirty="0"/>
          </a:p>
          <a:p>
            <a:pPr marL="342900" indent="-342900">
              <a:buFontTx/>
              <a:buChar char="-"/>
            </a:pPr>
            <a:r>
              <a:rPr lang="it-IT" dirty="0"/>
              <a:t>Controllo ad ogni lettura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B86F4927-B472-4F11-9E5C-50E06D35C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20" y="2749115"/>
            <a:ext cx="5689165" cy="346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63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Telegram Bot</a:t>
            </a:r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675671D6-AA0B-4C23-9193-74DCAFF528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04316" y="966086"/>
            <a:ext cx="2838567" cy="1212145"/>
          </a:xfr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9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</a:t>
            </a:r>
            <a:r>
              <a:rPr lang="it-IT" dirty="0" err="1"/>
              <a:t>CocchiaGiannuzzi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  <p:sp>
        <p:nvSpPr>
          <p:cNvPr id="7" name="Segnaposto contenuto 12">
            <a:extLst>
              <a:ext uri="{FF2B5EF4-FFF2-40B4-BE49-F238E27FC236}">
                <a16:creationId xmlns:a16="http://schemas.microsoft.com/office/drawing/2014/main" id="{044A61A1-25C2-410D-AFAF-567162709C5A}"/>
              </a:ext>
            </a:extLst>
          </p:cNvPr>
          <p:cNvSpPr txBox="1">
            <a:spLocks/>
          </p:cNvSpPr>
          <p:nvPr/>
        </p:nvSpPr>
        <p:spPr>
          <a:xfrm>
            <a:off x="0" y="1040052"/>
            <a:ext cx="9099121" cy="5428241"/>
          </a:xfrm>
          <a:prstGeom prst="rect">
            <a:avLst/>
          </a:prstGeom>
        </p:spPr>
        <p:txBody>
          <a:bodyPr vert="horz" lIns="130055" tIns="65028" rIns="130055" bIns="65028" numCol="1" rtlCol="0" anchor="t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4385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81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6578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8771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09647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320612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4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447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640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478928">
              <a:buNone/>
            </a:pPr>
            <a:r>
              <a:rPr lang="en-US" sz="1594" b="1" dirty="0" err="1">
                <a:latin typeface="+mn-lt"/>
              </a:rPr>
              <a:t>Comandi</a:t>
            </a:r>
            <a:r>
              <a:rPr lang="en-US" sz="1594" b="1" dirty="0">
                <a:latin typeface="+mn-lt"/>
              </a:rPr>
              <a:t>: </a:t>
            </a:r>
          </a:p>
          <a:p>
            <a:pPr marL="342900" indent="-342900" defTabSz="478928">
              <a:buFontTx/>
              <a:buChar char="-"/>
            </a:pPr>
            <a:r>
              <a:rPr lang="en-US" sz="1594" b="1" dirty="0">
                <a:latin typeface="+mn-lt"/>
              </a:rPr>
              <a:t>/start e /help </a:t>
            </a:r>
            <a:r>
              <a:rPr lang="en-US" sz="1594" b="1" dirty="0">
                <a:latin typeface="+mn-lt"/>
                <a:sym typeface="Wingdings" panose="05000000000000000000" pitchFamily="2" charset="2"/>
              </a:rPr>
              <a:t></a:t>
            </a:r>
            <a:r>
              <a:rPr lang="en-US" sz="1594" dirty="0">
                <a:latin typeface="+mn-lt"/>
                <a:sym typeface="Wingdings" panose="05000000000000000000" pitchFamily="2" charset="2"/>
              </a:rPr>
              <a:t> </a:t>
            </a:r>
            <a:r>
              <a:rPr lang="en-US" sz="1594" dirty="0" err="1">
                <a:latin typeface="+mn-lt"/>
                <a:sym typeface="Wingdings" panose="05000000000000000000" pitchFamily="2" charset="2"/>
              </a:rPr>
              <a:t>mostra</a:t>
            </a:r>
            <a:r>
              <a:rPr lang="en-US" sz="1594" dirty="0">
                <a:latin typeface="+mn-lt"/>
                <a:sym typeface="Wingdings" panose="05000000000000000000" pitchFamily="2" charset="2"/>
              </a:rPr>
              <a:t> </a:t>
            </a:r>
            <a:r>
              <a:rPr lang="en-US" sz="1594" dirty="0" err="1">
                <a:latin typeface="+mn-lt"/>
                <a:sym typeface="Wingdings" panose="05000000000000000000" pitchFamily="2" charset="2"/>
              </a:rPr>
              <a:t>i</a:t>
            </a:r>
            <a:r>
              <a:rPr lang="en-US" sz="1594" dirty="0">
                <a:latin typeface="+mn-lt"/>
                <a:sym typeface="Wingdings" panose="05000000000000000000" pitchFamily="2" charset="2"/>
              </a:rPr>
              <a:t> </a:t>
            </a:r>
            <a:r>
              <a:rPr lang="en-US" sz="1594" dirty="0" err="1">
                <a:latin typeface="+mn-lt"/>
                <a:sym typeface="Wingdings" panose="05000000000000000000" pitchFamily="2" charset="2"/>
              </a:rPr>
              <a:t>comandi</a:t>
            </a:r>
            <a:r>
              <a:rPr lang="en-US" sz="1594" dirty="0">
                <a:latin typeface="+mn-lt"/>
                <a:sym typeface="Wingdings" panose="05000000000000000000" pitchFamily="2" charset="2"/>
              </a:rPr>
              <a:t> </a:t>
            </a:r>
            <a:r>
              <a:rPr lang="en-US" sz="1594" dirty="0" err="1">
                <a:latin typeface="+mn-lt"/>
                <a:sym typeface="Wingdings" panose="05000000000000000000" pitchFamily="2" charset="2"/>
              </a:rPr>
              <a:t>possibili</a:t>
            </a:r>
            <a:endParaRPr lang="en-US" sz="1594" dirty="0">
              <a:latin typeface="+mn-lt"/>
              <a:sym typeface="Wingdings" panose="05000000000000000000" pitchFamily="2" charset="2"/>
            </a:endParaRPr>
          </a:p>
          <a:p>
            <a:pPr marL="342900" indent="-342900" defTabSz="478928">
              <a:buFontTx/>
              <a:buChar char="-"/>
            </a:pPr>
            <a:r>
              <a:rPr lang="en-US" sz="1594" b="1" dirty="0">
                <a:latin typeface="+mn-lt"/>
              </a:rPr>
              <a:t>/</a:t>
            </a:r>
            <a:r>
              <a:rPr lang="en-US" sz="1594" b="1" dirty="0" err="1">
                <a:latin typeface="+mn-lt"/>
              </a:rPr>
              <a:t>kitchenLightON</a:t>
            </a:r>
            <a:r>
              <a:rPr lang="en-US" sz="1594" dirty="0">
                <a:latin typeface="+mn-lt"/>
              </a:rPr>
              <a:t> e </a:t>
            </a:r>
            <a:r>
              <a:rPr lang="en-US" sz="1594" b="1" dirty="0">
                <a:latin typeface="+mn-lt"/>
              </a:rPr>
              <a:t>/</a:t>
            </a:r>
            <a:r>
              <a:rPr lang="en-US" sz="1594" b="1" dirty="0" err="1">
                <a:latin typeface="+mn-lt"/>
              </a:rPr>
              <a:t>kitchenLightOFF</a:t>
            </a:r>
            <a:r>
              <a:rPr lang="en-US" sz="1594" dirty="0">
                <a:latin typeface="+mn-lt"/>
              </a:rPr>
              <a:t> </a:t>
            </a:r>
            <a:r>
              <a:rPr lang="en-US" sz="1594" dirty="0">
                <a:latin typeface="+mn-lt"/>
                <a:sym typeface="Wingdings" panose="05000000000000000000" pitchFamily="2" charset="2"/>
              </a:rPr>
              <a:t> luce </a:t>
            </a:r>
            <a:r>
              <a:rPr lang="en-US" sz="1594" dirty="0" err="1">
                <a:latin typeface="+mn-lt"/>
                <a:sym typeface="Wingdings" panose="05000000000000000000" pitchFamily="2" charset="2"/>
              </a:rPr>
              <a:t>della</a:t>
            </a:r>
            <a:r>
              <a:rPr lang="en-US" sz="1594" dirty="0">
                <a:latin typeface="+mn-lt"/>
                <a:sym typeface="Wingdings" panose="05000000000000000000" pitchFamily="2" charset="2"/>
              </a:rPr>
              <a:t> cucina</a:t>
            </a:r>
            <a:endParaRPr lang="en-US" sz="1594" dirty="0">
              <a:latin typeface="+mn-lt"/>
            </a:endParaRPr>
          </a:p>
          <a:p>
            <a:pPr marL="0" indent="0" defTabSz="478928">
              <a:buNone/>
            </a:pPr>
            <a:endParaRPr lang="en-US" sz="1594" b="1" dirty="0">
              <a:solidFill>
                <a:schemeClr val="tx1"/>
              </a:solidFill>
              <a:latin typeface="+mn-lt"/>
              <a:cs typeface="+mn-cs"/>
              <a:sym typeface="Wingdings" panose="05000000000000000000" pitchFamily="2" charset="2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ED2B31E-98A5-41EA-88D3-F81E77CD98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7102" y="2586656"/>
            <a:ext cx="6322263" cy="387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2634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ella">
  <a:themeElements>
    <a:clrScheme name="Blu caldo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repuscolo">
      <a:majorFont>
        <a:latin typeface="Century Gothic"/>
        <a:ea typeface=""/>
        <a:cs typeface=""/>
        <a:font script="Jpan" typeface="ＭＳ Ｐゴシック"/>
      </a:majorFont>
      <a:minorFont>
        <a:latin typeface="Century Gothic"/>
        <a:ea typeface=""/>
        <a:cs typeface=""/>
        <a:font script="Jpan" typeface="ＭＳ Ｐゴシック"/>
      </a:minorFont>
    </a:fontScheme>
    <a:fmtScheme name="Sella">
      <a:fillStyleLst>
        <a:solidFill>
          <a:schemeClr val="phClr"/>
        </a:solidFill>
        <a:gradFill rotWithShape="1">
          <a:gsLst>
            <a:gs pos="0">
              <a:schemeClr val="phClr"/>
            </a:gs>
            <a:gs pos="30000">
              <a:schemeClr val="phClr">
                <a:tint val="80000"/>
              </a:schemeClr>
            </a:gs>
            <a:gs pos="100000">
              <a:schemeClr val="phClr">
                <a:tint val="100000"/>
              </a:schemeClr>
            </a:gs>
          </a:gsLst>
          <a:path path="rect">
            <a:fillToRect l="50000" r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70000"/>
                <a:satMod val="120000"/>
              </a:schemeClr>
              <a:schemeClr val="phClr">
                <a:tint val="30000"/>
                <a:satMod val="120000"/>
              </a:schemeClr>
            </a:duotone>
          </a:blip>
          <a:stretch/>
        </a:blipFill>
      </a:fillStyleLst>
      <a:lnStyleLst>
        <a:ln w="254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50800" cap="flat" cmpd="dbl" algn="ctr">
          <a:solidFill>
            <a:schemeClr val="phClr"/>
          </a:solidFill>
          <a:prstDash val="solid"/>
        </a:ln>
        <a:ln w="7620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FFFFFF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sunrise" dir="tl">
              <a:rot lat="0" lon="0" rev="1200000"/>
            </a:lightRig>
          </a:scene3d>
          <a:sp3d prstMaterial="softEdge">
            <a:bevelT w="0" h="0"/>
          </a:sp3d>
        </a:effectStyle>
        <a:effectStyle>
          <a:effectLst>
            <a:innerShdw blurRad="76200" dist="38100" dir="13500000">
              <a:srgbClr val="FFFFFF">
                <a:alpha val="75000"/>
              </a:srgbClr>
            </a:innerShdw>
          </a:effectLst>
          <a:scene3d>
            <a:camera prst="perspectiveFront" fov="2400000"/>
            <a:lightRig rig="twoPt" dir="tl"/>
          </a:scene3d>
          <a:sp3d>
            <a:bevelT w="25400" h="12700" prst="angle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250000"/>
              </a:schemeClr>
              <a:schemeClr val="phClr">
                <a:tint val="50000"/>
                <a:satMod val="200000"/>
              </a:schemeClr>
            </a:duotone>
          </a:blip>
          <a:stretch/>
        </a:blipFill>
        <a:blipFill rotWithShape="1">
          <a:blip xmlns:r="http://schemas.openxmlformats.org/officeDocument/2006/relationships" r:embed="rId3">
            <a:duotone>
              <a:schemeClr val="phClr">
                <a:shade val="90000"/>
                <a:hueMod val="90000"/>
                <a:satMod val="150000"/>
                <a:lumMod val="90000"/>
              </a:schemeClr>
              <a:schemeClr val="phClr">
                <a:tint val="70000"/>
                <a:shade val="80000"/>
                <a:satMod val="3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Sell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repuscolo">
      <a:majorFont>
        <a:latin typeface="Century Gothic"/>
        <a:ea typeface=""/>
        <a:cs typeface=""/>
        <a:font script="Jpan" typeface="ＭＳ Ｐゴシック"/>
      </a:majorFont>
      <a:minorFont>
        <a:latin typeface="Century Gothic"/>
        <a:ea typeface=""/>
        <a:cs typeface=""/>
        <a:font script="Jpan" typeface="ＭＳ Ｐゴシック"/>
      </a:minorFont>
    </a:fontScheme>
    <a:fmtScheme name="Sella">
      <a:fillStyleLst>
        <a:solidFill>
          <a:schemeClr val="phClr"/>
        </a:solidFill>
        <a:gradFill rotWithShape="1">
          <a:gsLst>
            <a:gs pos="0">
              <a:schemeClr val="phClr"/>
            </a:gs>
            <a:gs pos="30000">
              <a:schemeClr val="phClr">
                <a:tint val="80000"/>
              </a:schemeClr>
            </a:gs>
            <a:gs pos="100000">
              <a:schemeClr val="phClr">
                <a:tint val="100000"/>
              </a:schemeClr>
            </a:gs>
          </a:gsLst>
          <a:path path="rect">
            <a:fillToRect l="50000" r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70000"/>
                <a:satMod val="120000"/>
              </a:schemeClr>
              <a:schemeClr val="phClr">
                <a:tint val="30000"/>
                <a:satMod val="120000"/>
              </a:schemeClr>
            </a:duotone>
          </a:blip>
          <a:stretch/>
        </a:blipFill>
      </a:fillStyleLst>
      <a:lnStyleLst>
        <a:ln w="254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50800" cap="flat" cmpd="dbl" algn="ctr">
          <a:solidFill>
            <a:schemeClr val="phClr"/>
          </a:solidFill>
          <a:prstDash val="solid"/>
        </a:ln>
        <a:ln w="7620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FFFFFF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sunrise" dir="tl">
              <a:rot lat="0" lon="0" rev="1200000"/>
            </a:lightRig>
          </a:scene3d>
          <a:sp3d prstMaterial="softEdge">
            <a:bevelT w="0" h="0"/>
          </a:sp3d>
        </a:effectStyle>
        <a:effectStyle>
          <a:effectLst>
            <a:innerShdw blurRad="76200" dist="38100" dir="13500000">
              <a:srgbClr val="FFFFFF">
                <a:alpha val="75000"/>
              </a:srgbClr>
            </a:innerShdw>
          </a:effectLst>
          <a:scene3d>
            <a:camera prst="perspectiveFront" fov="2400000"/>
            <a:lightRig rig="twoPt" dir="tl"/>
          </a:scene3d>
          <a:sp3d>
            <a:bevelT w="25400" h="12700" prst="angle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250000"/>
              </a:schemeClr>
              <a:schemeClr val="phClr">
                <a:tint val="50000"/>
                <a:satMod val="200000"/>
              </a:schemeClr>
            </a:duotone>
          </a:blip>
          <a:stretch/>
        </a:blipFill>
        <a:blipFill rotWithShape="1">
          <a:blip xmlns:r="http://schemas.openxmlformats.org/officeDocument/2006/relationships" r:embed="rId3">
            <a:duotone>
              <a:schemeClr val="phClr">
                <a:shade val="90000"/>
                <a:hueMod val="90000"/>
                <a:satMod val="150000"/>
                <a:lumMod val="90000"/>
              </a:schemeClr>
              <a:schemeClr val="phClr">
                <a:tint val="70000"/>
                <a:shade val="80000"/>
                <a:satMod val="3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Sell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repuscolo">
      <a:majorFont>
        <a:latin typeface="Century Gothic"/>
        <a:ea typeface=""/>
        <a:cs typeface=""/>
        <a:font script="Jpan" typeface="ＭＳ Ｐゴシック"/>
      </a:majorFont>
      <a:minorFont>
        <a:latin typeface="Century Gothic"/>
        <a:ea typeface=""/>
        <a:cs typeface=""/>
        <a:font script="Jpan" typeface="ＭＳ Ｐゴシック"/>
      </a:minorFont>
    </a:fontScheme>
    <a:fmtScheme name="Sella">
      <a:fillStyleLst>
        <a:solidFill>
          <a:schemeClr val="phClr"/>
        </a:solidFill>
        <a:gradFill rotWithShape="1">
          <a:gsLst>
            <a:gs pos="0">
              <a:schemeClr val="phClr"/>
            </a:gs>
            <a:gs pos="30000">
              <a:schemeClr val="phClr">
                <a:tint val="80000"/>
              </a:schemeClr>
            </a:gs>
            <a:gs pos="100000">
              <a:schemeClr val="phClr">
                <a:tint val="100000"/>
              </a:schemeClr>
            </a:gs>
          </a:gsLst>
          <a:path path="rect">
            <a:fillToRect l="50000" r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70000"/>
                <a:satMod val="120000"/>
              </a:schemeClr>
              <a:schemeClr val="phClr">
                <a:tint val="30000"/>
                <a:satMod val="120000"/>
              </a:schemeClr>
            </a:duotone>
          </a:blip>
          <a:stretch/>
        </a:blipFill>
      </a:fillStyleLst>
      <a:lnStyleLst>
        <a:ln w="254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50800" cap="flat" cmpd="dbl" algn="ctr">
          <a:solidFill>
            <a:schemeClr val="phClr"/>
          </a:solidFill>
          <a:prstDash val="solid"/>
        </a:ln>
        <a:ln w="7620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FFFFFF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sunrise" dir="tl">
              <a:rot lat="0" lon="0" rev="1200000"/>
            </a:lightRig>
          </a:scene3d>
          <a:sp3d prstMaterial="softEdge">
            <a:bevelT w="0" h="0"/>
          </a:sp3d>
        </a:effectStyle>
        <a:effectStyle>
          <a:effectLst>
            <a:innerShdw blurRad="76200" dist="38100" dir="13500000">
              <a:srgbClr val="FFFFFF">
                <a:alpha val="75000"/>
              </a:srgbClr>
            </a:innerShdw>
          </a:effectLst>
          <a:scene3d>
            <a:camera prst="perspectiveFront" fov="2400000"/>
            <a:lightRig rig="twoPt" dir="tl"/>
          </a:scene3d>
          <a:sp3d>
            <a:bevelT w="25400" h="12700" prst="angle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250000"/>
              </a:schemeClr>
              <a:schemeClr val="phClr">
                <a:tint val="50000"/>
                <a:satMod val="200000"/>
              </a:schemeClr>
            </a:duotone>
          </a:blip>
          <a:stretch/>
        </a:blipFill>
        <a:blipFill rotWithShape="1">
          <a:blip xmlns:r="http://schemas.openxmlformats.org/officeDocument/2006/relationships" r:embed="rId3">
            <a:duotone>
              <a:schemeClr val="phClr">
                <a:shade val="90000"/>
                <a:hueMod val="90000"/>
                <a:satMod val="150000"/>
                <a:lumMod val="90000"/>
              </a:schemeClr>
              <a:schemeClr val="phClr">
                <a:tint val="70000"/>
                <a:shade val="80000"/>
                <a:satMod val="3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Sella.thmx</Template>
  <TotalTime>0</TotalTime>
  <Words>463</Words>
  <Application>Microsoft Office PowerPoint</Application>
  <PresentationFormat>Presentazione su schermo (4:3)</PresentationFormat>
  <Paragraphs>135</Paragraphs>
  <Slides>14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3</vt:i4>
      </vt:variant>
      <vt:variant>
        <vt:lpstr>Titoli diapositive</vt:lpstr>
      </vt:variant>
      <vt:variant>
        <vt:i4>14</vt:i4>
      </vt:variant>
    </vt:vector>
  </HeadingPairs>
  <TitlesOfParts>
    <vt:vector size="22" baseType="lpstr">
      <vt:lpstr>Arial</vt:lpstr>
      <vt:lpstr>Calibri</vt:lpstr>
      <vt:lpstr>Century Gothic</vt:lpstr>
      <vt:lpstr>Courier New</vt:lpstr>
      <vt:lpstr>Wingdings 2</vt:lpstr>
      <vt:lpstr>Sella</vt:lpstr>
      <vt:lpstr>1_Sella</vt:lpstr>
      <vt:lpstr>2_Sella</vt:lpstr>
      <vt:lpstr>Presentazione standard di PowerPoint</vt:lpstr>
      <vt:lpstr>Materials</vt:lpstr>
      <vt:lpstr>Presentazione standard di PowerPoint</vt:lpstr>
      <vt:lpstr>Method</vt:lpstr>
      <vt:lpstr>Method</vt:lpstr>
      <vt:lpstr>MQTT</vt:lpstr>
      <vt:lpstr>Method</vt:lpstr>
      <vt:lpstr>Sistema ad eventi</vt:lpstr>
      <vt:lpstr>Telegram Bot</vt:lpstr>
      <vt:lpstr>Risparmio energetico</vt:lpstr>
      <vt:lpstr>Web Server</vt:lpstr>
      <vt:lpstr>Final remarks</vt:lpstr>
      <vt:lpstr>Presentazione standard di PowerPoint</vt:lpstr>
      <vt:lpstr>Presentazione standard di PowerPoint</vt:lpstr>
    </vt:vector>
  </TitlesOfParts>
  <Company>unisa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Informatica Applicata</dc:title>
  <dc:creator>Paolo</dc:creator>
  <cp:lastModifiedBy>Lisa .</cp:lastModifiedBy>
  <cp:revision>786</cp:revision>
  <cp:lastPrinted>2019-04-08T11:17:13Z</cp:lastPrinted>
  <dcterms:created xsi:type="dcterms:W3CDTF">2011-04-16T15:48:33Z</dcterms:created>
  <dcterms:modified xsi:type="dcterms:W3CDTF">2021-06-22T08:32:28Z</dcterms:modified>
</cp:coreProperties>
</file>